
<file path=[Content_Types].xml><?xml version="1.0" encoding="utf-8"?>
<Types xmlns="http://schemas.openxmlformats.org/package/2006/content-types">
  <Default Extension="bin" ContentType="image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7315200" cy="4572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4C132F-3902-426A-951A-93FDB6AAD490}" v="1" dt="2026-08-26T10:39:10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102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ibhav Raj" userId="56bb5eb9-8ab5-46ef-8a5e-6ae340802171" providerId="ADAL" clId="{92D0CB73-4E18-44BD-B00B-551BACF2618C}"/>
    <pc:docChg chg="undo custSel modSld">
      <pc:chgData name="Vaibhav Raj" userId="56bb5eb9-8ab5-46ef-8a5e-6ae340802171" providerId="ADAL" clId="{92D0CB73-4E18-44BD-B00B-551BACF2618C}" dt="2026-08-26T11:20:03.557" v="185" actId="1076"/>
      <pc:docMkLst>
        <pc:docMk/>
      </pc:docMkLst>
      <pc:sldChg chg="addSp delSp modSp mod">
        <pc:chgData name="Vaibhav Raj" userId="56bb5eb9-8ab5-46ef-8a5e-6ae340802171" providerId="ADAL" clId="{92D0CB73-4E18-44BD-B00B-551BACF2618C}" dt="2026-08-26T11:13:56.975" v="55" actId="1035"/>
        <pc:sldMkLst>
          <pc:docMk/>
          <pc:sldMk cId="0" sldId="256"/>
        </pc:sldMkLst>
        <pc:spChg chg="mod">
          <ac:chgData name="Vaibhav Raj" userId="56bb5eb9-8ab5-46ef-8a5e-6ae340802171" providerId="ADAL" clId="{92D0CB73-4E18-44BD-B00B-551BACF2618C}" dt="2026-08-26T11:13:37.645" v="45" actId="1076"/>
          <ac:spMkLst>
            <pc:docMk/>
            <pc:sldMk cId="0" sldId="256"/>
            <ac:spMk id="9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13:48.501" v="46" actId="6549"/>
          <ac:spMkLst>
            <pc:docMk/>
            <pc:sldMk cId="0" sldId="256"/>
            <ac:spMk id="18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13:52.289" v="47" actId="107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13:56.975" v="55" actId="1035"/>
          <ac:spMkLst>
            <pc:docMk/>
            <pc:sldMk cId="0" sldId="256"/>
            <ac:spMk id="20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13:56.975" v="55" actId="1035"/>
          <ac:spMkLst>
            <pc:docMk/>
            <pc:sldMk cId="0" sldId="256"/>
            <ac:spMk id="21" creationId="{00000000-0000-0000-0000-000000000000}"/>
          </ac:spMkLst>
        </pc:spChg>
        <pc:spChg chg="add del">
          <ac:chgData name="Vaibhav Raj" userId="56bb5eb9-8ab5-46ef-8a5e-6ae340802171" providerId="ADAL" clId="{92D0CB73-4E18-44BD-B00B-551BACF2618C}" dt="2026-08-26T11:11:15.486" v="3" actId="478"/>
          <ac:spMkLst>
            <pc:docMk/>
            <pc:sldMk cId="0" sldId="256"/>
            <ac:spMk id="38" creationId="{00000000-0000-0000-0000-000000000000}"/>
          </ac:spMkLst>
        </pc:spChg>
      </pc:sldChg>
      <pc:sldChg chg="delSp modSp mod">
        <pc:chgData name="Vaibhav Raj" userId="56bb5eb9-8ab5-46ef-8a5e-6ae340802171" providerId="ADAL" clId="{92D0CB73-4E18-44BD-B00B-551BACF2618C}" dt="2026-08-26T11:14:56.888" v="76" actId="1076"/>
        <pc:sldMkLst>
          <pc:docMk/>
          <pc:sldMk cId="0" sldId="257"/>
        </pc:sldMkLst>
        <pc:spChg chg="mod">
          <ac:chgData name="Vaibhav Raj" userId="56bb5eb9-8ab5-46ef-8a5e-6ae340802171" providerId="ADAL" clId="{92D0CB73-4E18-44BD-B00B-551BACF2618C}" dt="2026-08-26T11:14:51.271" v="75" actId="27636"/>
          <ac:spMkLst>
            <pc:docMk/>
            <pc:sldMk cId="0" sldId="257"/>
            <ac:spMk id="18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14:56.888" v="76" actId="1076"/>
          <ac:spMkLst>
            <pc:docMk/>
            <pc:sldMk cId="0" sldId="257"/>
            <ac:spMk id="19" creationId="{00000000-0000-0000-0000-000000000000}"/>
          </ac:spMkLst>
        </pc:spChg>
        <pc:spChg chg="del">
          <ac:chgData name="Vaibhav Raj" userId="56bb5eb9-8ab5-46ef-8a5e-6ae340802171" providerId="ADAL" clId="{92D0CB73-4E18-44BD-B00B-551BACF2618C}" dt="2026-08-26T11:14:22.596" v="56" actId="478"/>
          <ac:spMkLst>
            <pc:docMk/>
            <pc:sldMk cId="0" sldId="257"/>
            <ac:spMk id="66" creationId="{DD82673A-82C6-05AD-44E6-342C15259536}"/>
          </ac:spMkLst>
        </pc:spChg>
        <pc:spChg chg="mod">
          <ac:chgData name="Vaibhav Raj" userId="56bb5eb9-8ab5-46ef-8a5e-6ae340802171" providerId="ADAL" clId="{92D0CB73-4E18-44BD-B00B-551BACF2618C}" dt="2026-08-26T11:14:26.974" v="57" actId="1076"/>
          <ac:spMkLst>
            <pc:docMk/>
            <pc:sldMk cId="0" sldId="257"/>
            <ac:spMk id="67" creationId="{E00DA1FA-6287-2EED-826B-8CFA47727C75}"/>
          </ac:spMkLst>
        </pc:spChg>
      </pc:sldChg>
      <pc:sldChg chg="delSp modSp mod">
        <pc:chgData name="Vaibhav Raj" userId="56bb5eb9-8ab5-46ef-8a5e-6ae340802171" providerId="ADAL" clId="{92D0CB73-4E18-44BD-B00B-551BACF2618C}" dt="2026-08-26T11:14:38.034" v="69" actId="1035"/>
        <pc:sldMkLst>
          <pc:docMk/>
          <pc:sldMk cId="0" sldId="258"/>
        </pc:sldMkLst>
        <pc:spChg chg="mod">
          <ac:chgData name="Vaibhav Raj" userId="56bb5eb9-8ab5-46ef-8a5e-6ae340802171" providerId="ADAL" clId="{92D0CB73-4E18-44BD-B00B-551BACF2618C}" dt="2026-08-26T11:12:28.550" v="4" actId="207"/>
          <ac:spMkLst>
            <pc:docMk/>
            <pc:sldMk cId="0" sldId="258"/>
            <ac:spMk id="18" creationId="{00000000-0000-0000-0000-000000000000}"/>
          </ac:spMkLst>
        </pc:spChg>
        <pc:spChg chg="del">
          <ac:chgData name="Vaibhav Raj" userId="56bb5eb9-8ab5-46ef-8a5e-6ae340802171" providerId="ADAL" clId="{92D0CB73-4E18-44BD-B00B-551BACF2618C}" dt="2026-08-26T11:14:33.908" v="58" actId="478"/>
          <ac:spMkLst>
            <pc:docMk/>
            <pc:sldMk cId="0" sldId="258"/>
            <ac:spMk id="57" creationId="{8BAAB924-3FF9-3D87-3EFE-047960F1959D}"/>
          </ac:spMkLst>
        </pc:spChg>
        <pc:spChg chg="mod">
          <ac:chgData name="Vaibhav Raj" userId="56bb5eb9-8ab5-46ef-8a5e-6ae340802171" providerId="ADAL" clId="{92D0CB73-4E18-44BD-B00B-551BACF2618C}" dt="2026-08-26T11:14:38.034" v="69" actId="1035"/>
          <ac:spMkLst>
            <pc:docMk/>
            <pc:sldMk cId="0" sldId="258"/>
            <ac:spMk id="58" creationId="{AEDBF730-4EC1-700C-0E9A-F0EFA4A221E7}"/>
          </ac:spMkLst>
        </pc:spChg>
      </pc:sldChg>
      <pc:sldChg chg="delSp modSp mod">
        <pc:chgData name="Vaibhav Raj" userId="56bb5eb9-8ab5-46ef-8a5e-6ae340802171" providerId="ADAL" clId="{92D0CB73-4E18-44BD-B00B-551BACF2618C}" dt="2026-08-26T11:20:03.557" v="185" actId="1076"/>
        <pc:sldMkLst>
          <pc:docMk/>
          <pc:sldMk cId="0" sldId="259"/>
        </pc:sldMkLst>
        <pc:spChg chg="del">
          <ac:chgData name="Vaibhav Raj" userId="56bb5eb9-8ab5-46ef-8a5e-6ae340802171" providerId="ADAL" clId="{92D0CB73-4E18-44BD-B00B-551BACF2618C}" dt="2026-08-26T11:15:23.345" v="77" actId="478"/>
          <ac:spMkLst>
            <pc:docMk/>
            <pc:sldMk cId="0" sldId="259"/>
            <ac:spMk id="2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18:39.742" v="169" actId="1035"/>
          <ac:spMkLst>
            <pc:docMk/>
            <pc:sldMk cId="0" sldId="259"/>
            <ac:spMk id="17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17:40.836" v="165" actId="207"/>
          <ac:spMkLst>
            <pc:docMk/>
            <pc:sldMk cId="0" sldId="259"/>
            <ac:spMk id="18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19:38.338" v="180" actId="20577"/>
          <ac:spMkLst>
            <pc:docMk/>
            <pc:sldMk cId="0" sldId="259"/>
            <ac:spMk id="22" creationId="{00000000-0000-0000-0000-000000000000}"/>
          </ac:spMkLst>
        </pc:spChg>
        <pc:spChg chg="mod">
          <ac:chgData name="Vaibhav Raj" userId="56bb5eb9-8ab5-46ef-8a5e-6ae340802171" providerId="ADAL" clId="{92D0CB73-4E18-44BD-B00B-551BACF2618C}" dt="2026-08-26T11:20:03.557" v="185" actId="1076"/>
          <ac:spMkLst>
            <pc:docMk/>
            <pc:sldMk cId="0" sldId="259"/>
            <ac:spMk id="41" creationId="{00000000-0000-0000-0000-000000000000}"/>
          </ac:spMkLst>
        </pc:spChg>
        <pc:spChg chg="del">
          <ac:chgData name="Vaibhav Raj" userId="56bb5eb9-8ab5-46ef-8a5e-6ae340802171" providerId="ADAL" clId="{92D0CB73-4E18-44BD-B00B-551BACF2618C}" dt="2026-08-26T11:15:25.877" v="78" actId="478"/>
          <ac:spMkLst>
            <pc:docMk/>
            <pc:sldMk cId="0" sldId="259"/>
            <ac:spMk id="56" creationId="{A9E58C7B-A605-268F-81B1-4F9BB2219011}"/>
          </ac:spMkLst>
        </pc:spChg>
        <pc:spChg chg="mod">
          <ac:chgData name="Vaibhav Raj" userId="56bb5eb9-8ab5-46ef-8a5e-6ae340802171" providerId="ADAL" clId="{92D0CB73-4E18-44BD-B00B-551BACF2618C}" dt="2026-08-26T11:15:30.380" v="90" actId="1035"/>
          <ac:spMkLst>
            <pc:docMk/>
            <pc:sldMk cId="0" sldId="259"/>
            <ac:spMk id="57" creationId="{762CE2B2-D3BD-DF4E-94FE-054C210E1472}"/>
          </ac:spMkLst>
        </pc:spChg>
      </pc:sldChg>
      <pc:sldChg chg="delSp modSp mod">
        <pc:chgData name="Vaibhav Raj" userId="56bb5eb9-8ab5-46ef-8a5e-6ae340802171" providerId="ADAL" clId="{92D0CB73-4E18-44BD-B00B-551BACF2618C}" dt="2026-08-26T11:15:39.848" v="102" actId="1035"/>
        <pc:sldMkLst>
          <pc:docMk/>
          <pc:sldMk cId="0" sldId="260"/>
        </pc:sldMkLst>
        <pc:spChg chg="del">
          <ac:chgData name="Vaibhav Raj" userId="56bb5eb9-8ab5-46ef-8a5e-6ae340802171" providerId="ADAL" clId="{92D0CB73-4E18-44BD-B00B-551BACF2618C}" dt="2026-08-26T11:15:35.611" v="91" actId="478"/>
          <ac:spMkLst>
            <pc:docMk/>
            <pc:sldMk cId="0" sldId="260"/>
            <ac:spMk id="72" creationId="{4A8D7EEF-5C66-08E6-5E52-ECE9CE923414}"/>
          </ac:spMkLst>
        </pc:spChg>
        <pc:spChg chg="mod">
          <ac:chgData name="Vaibhav Raj" userId="56bb5eb9-8ab5-46ef-8a5e-6ae340802171" providerId="ADAL" clId="{92D0CB73-4E18-44BD-B00B-551BACF2618C}" dt="2026-08-26T11:15:39.848" v="102" actId="1035"/>
          <ac:spMkLst>
            <pc:docMk/>
            <pc:sldMk cId="0" sldId="260"/>
            <ac:spMk id="73" creationId="{492B3FC5-325D-F7B1-47A3-73D9DB9ECD1B}"/>
          </ac:spMkLst>
        </pc:spChg>
      </pc:sldChg>
      <pc:sldChg chg="delSp modSp mod">
        <pc:chgData name="Vaibhav Raj" userId="56bb5eb9-8ab5-46ef-8a5e-6ae340802171" providerId="ADAL" clId="{92D0CB73-4E18-44BD-B00B-551BACF2618C}" dt="2026-08-26T11:15:50.228" v="115" actId="1035"/>
        <pc:sldMkLst>
          <pc:docMk/>
          <pc:sldMk cId="0" sldId="261"/>
        </pc:sldMkLst>
        <pc:spChg chg="del">
          <ac:chgData name="Vaibhav Raj" userId="56bb5eb9-8ab5-46ef-8a5e-6ae340802171" providerId="ADAL" clId="{92D0CB73-4E18-44BD-B00B-551BACF2618C}" dt="2026-08-26T11:15:45.226" v="103" actId="478"/>
          <ac:spMkLst>
            <pc:docMk/>
            <pc:sldMk cId="0" sldId="261"/>
            <ac:spMk id="54" creationId="{EB04042A-C360-B872-5D28-7B2638A6FB3F}"/>
          </ac:spMkLst>
        </pc:spChg>
        <pc:spChg chg="mod">
          <ac:chgData name="Vaibhav Raj" userId="56bb5eb9-8ab5-46ef-8a5e-6ae340802171" providerId="ADAL" clId="{92D0CB73-4E18-44BD-B00B-551BACF2618C}" dt="2026-08-26T11:15:50.228" v="115" actId="1035"/>
          <ac:spMkLst>
            <pc:docMk/>
            <pc:sldMk cId="0" sldId="261"/>
            <ac:spMk id="55" creationId="{6420CE0F-957E-8BBD-C5E6-F65E9776E537}"/>
          </ac:spMkLst>
        </pc:spChg>
      </pc:sldChg>
      <pc:sldChg chg="delSp modSp mod">
        <pc:chgData name="Vaibhav Raj" userId="56bb5eb9-8ab5-46ef-8a5e-6ae340802171" providerId="ADAL" clId="{92D0CB73-4E18-44BD-B00B-551BACF2618C}" dt="2026-08-26T11:15:59.432" v="125" actId="1035"/>
        <pc:sldMkLst>
          <pc:docMk/>
          <pc:sldMk cId="0" sldId="262"/>
        </pc:sldMkLst>
        <pc:spChg chg="del">
          <ac:chgData name="Vaibhav Raj" userId="56bb5eb9-8ab5-46ef-8a5e-6ae340802171" providerId="ADAL" clId="{92D0CB73-4E18-44BD-B00B-551BACF2618C}" dt="2026-08-26T11:15:55.463" v="116" actId="478"/>
          <ac:spMkLst>
            <pc:docMk/>
            <pc:sldMk cId="0" sldId="262"/>
            <ac:spMk id="63" creationId="{13A1B4B3-12BB-3177-EB47-886D900D939D}"/>
          </ac:spMkLst>
        </pc:spChg>
        <pc:spChg chg="mod">
          <ac:chgData name="Vaibhav Raj" userId="56bb5eb9-8ab5-46ef-8a5e-6ae340802171" providerId="ADAL" clId="{92D0CB73-4E18-44BD-B00B-551BACF2618C}" dt="2026-08-26T11:15:59.432" v="125" actId="1035"/>
          <ac:spMkLst>
            <pc:docMk/>
            <pc:sldMk cId="0" sldId="262"/>
            <ac:spMk id="64" creationId="{AD898284-AD26-E743-6247-E57DF58E8E7D}"/>
          </ac:spMkLst>
        </pc:spChg>
      </pc:sldChg>
      <pc:sldChg chg="delSp modSp mod">
        <pc:chgData name="Vaibhav Raj" userId="56bb5eb9-8ab5-46ef-8a5e-6ae340802171" providerId="ADAL" clId="{92D0CB73-4E18-44BD-B00B-551BACF2618C}" dt="2026-08-26T11:16:07.550" v="138" actId="1036"/>
        <pc:sldMkLst>
          <pc:docMk/>
          <pc:sldMk cId="0" sldId="263"/>
        </pc:sldMkLst>
        <pc:spChg chg="del">
          <ac:chgData name="Vaibhav Raj" userId="56bb5eb9-8ab5-46ef-8a5e-6ae340802171" providerId="ADAL" clId="{92D0CB73-4E18-44BD-B00B-551BACF2618C}" dt="2026-08-26T11:16:03.633" v="126" actId="478"/>
          <ac:spMkLst>
            <pc:docMk/>
            <pc:sldMk cId="0" sldId="263"/>
            <ac:spMk id="54" creationId="{05BCF7BE-0C7C-3AC5-8ACB-5BA6E1EF4EA1}"/>
          </ac:spMkLst>
        </pc:spChg>
        <pc:spChg chg="mod">
          <ac:chgData name="Vaibhav Raj" userId="56bb5eb9-8ab5-46ef-8a5e-6ae340802171" providerId="ADAL" clId="{92D0CB73-4E18-44BD-B00B-551BACF2618C}" dt="2026-08-26T11:16:07.550" v="138" actId="1036"/>
          <ac:spMkLst>
            <pc:docMk/>
            <pc:sldMk cId="0" sldId="263"/>
            <ac:spMk id="55" creationId="{A1E657FB-7887-33EA-84BB-5FDC1E72910A}"/>
          </ac:spMkLst>
        </pc:spChg>
      </pc:sldChg>
      <pc:sldChg chg="delSp modSp mod">
        <pc:chgData name="Vaibhav Raj" userId="56bb5eb9-8ab5-46ef-8a5e-6ae340802171" providerId="ADAL" clId="{92D0CB73-4E18-44BD-B00B-551BACF2618C}" dt="2026-08-26T11:16:18.371" v="152" actId="1035"/>
        <pc:sldMkLst>
          <pc:docMk/>
          <pc:sldMk cId="0" sldId="264"/>
        </pc:sldMkLst>
        <pc:spChg chg="del">
          <ac:chgData name="Vaibhav Raj" userId="56bb5eb9-8ab5-46ef-8a5e-6ae340802171" providerId="ADAL" clId="{92D0CB73-4E18-44BD-B00B-551BACF2618C}" dt="2026-08-26T11:16:12.545" v="139" actId="478"/>
          <ac:spMkLst>
            <pc:docMk/>
            <pc:sldMk cId="0" sldId="264"/>
            <ac:spMk id="63" creationId="{506E83A6-7A32-EB0E-2BDA-8ED95F0720EC}"/>
          </ac:spMkLst>
        </pc:spChg>
        <pc:spChg chg="mod">
          <ac:chgData name="Vaibhav Raj" userId="56bb5eb9-8ab5-46ef-8a5e-6ae340802171" providerId="ADAL" clId="{92D0CB73-4E18-44BD-B00B-551BACF2618C}" dt="2026-08-26T11:16:18.371" v="152" actId="1035"/>
          <ac:spMkLst>
            <pc:docMk/>
            <pc:sldMk cId="0" sldId="264"/>
            <ac:spMk id="64" creationId="{8591D956-9FDE-10DB-CA7B-66D6B0904621}"/>
          </ac:spMkLst>
        </pc:spChg>
      </pc:sldChg>
      <pc:sldChg chg="delSp modSp mod">
        <pc:chgData name="Vaibhav Raj" userId="56bb5eb9-8ab5-46ef-8a5e-6ae340802171" providerId="ADAL" clId="{92D0CB73-4E18-44BD-B00B-551BACF2618C}" dt="2026-08-26T11:16:30.889" v="162" actId="1035"/>
        <pc:sldMkLst>
          <pc:docMk/>
          <pc:sldMk cId="0" sldId="265"/>
        </pc:sldMkLst>
        <pc:spChg chg="del">
          <ac:chgData name="Vaibhav Raj" userId="56bb5eb9-8ab5-46ef-8a5e-6ae340802171" providerId="ADAL" clId="{92D0CB73-4E18-44BD-B00B-551BACF2618C}" dt="2026-08-26T11:16:26.105" v="153" actId="478"/>
          <ac:spMkLst>
            <pc:docMk/>
            <pc:sldMk cId="0" sldId="265"/>
            <ac:spMk id="54" creationId="{906E1458-6F6C-16FE-DEC5-E0AAB07CC901}"/>
          </ac:spMkLst>
        </pc:spChg>
        <pc:spChg chg="mod">
          <ac:chgData name="Vaibhav Raj" userId="56bb5eb9-8ab5-46ef-8a5e-6ae340802171" providerId="ADAL" clId="{92D0CB73-4E18-44BD-B00B-551BACF2618C}" dt="2026-08-26T11:16:30.889" v="162" actId="1035"/>
          <ac:spMkLst>
            <pc:docMk/>
            <pc:sldMk cId="0" sldId="265"/>
            <ac:spMk id="55" creationId="{42754B7F-89BE-1F78-75F6-095F371553F3}"/>
          </ac:spMkLst>
        </pc:spChg>
      </pc:sldChg>
      <pc:sldChg chg="delSp modSp mod">
        <pc:chgData name="Vaibhav Raj" userId="56bb5eb9-8ab5-46ef-8a5e-6ae340802171" providerId="ADAL" clId="{92D0CB73-4E18-44BD-B00B-551BACF2618C}" dt="2026-08-26T11:16:45.689" v="164" actId="1076"/>
        <pc:sldMkLst>
          <pc:docMk/>
          <pc:sldMk cId="0" sldId="267"/>
        </pc:sldMkLst>
        <pc:spChg chg="mod">
          <ac:chgData name="Vaibhav Raj" userId="56bb5eb9-8ab5-46ef-8a5e-6ae340802171" providerId="ADAL" clId="{92D0CB73-4E18-44BD-B00B-551BACF2618C}" dt="2026-08-26T10:39:10.617" v="0"/>
          <ac:spMkLst>
            <pc:docMk/>
            <pc:sldMk cId="0" sldId="267"/>
            <ac:spMk id="36" creationId="{00000000-0000-0000-0000-000000000000}"/>
          </ac:spMkLst>
        </pc:spChg>
        <pc:spChg chg="del">
          <ac:chgData name="Vaibhav Raj" userId="56bb5eb9-8ab5-46ef-8a5e-6ae340802171" providerId="ADAL" clId="{92D0CB73-4E18-44BD-B00B-551BACF2618C}" dt="2026-08-26T11:16:42.581" v="163" actId="478"/>
          <ac:spMkLst>
            <pc:docMk/>
            <pc:sldMk cId="0" sldId="267"/>
            <ac:spMk id="43" creationId="{43BAC311-8F32-34A7-9120-4814DE7E6157}"/>
          </ac:spMkLst>
        </pc:spChg>
        <pc:spChg chg="mod">
          <ac:chgData name="Vaibhav Raj" userId="56bb5eb9-8ab5-46ef-8a5e-6ae340802171" providerId="ADAL" clId="{92D0CB73-4E18-44BD-B00B-551BACF2618C}" dt="2026-08-26T11:16:45.689" v="164" actId="1076"/>
          <ac:spMkLst>
            <pc:docMk/>
            <pc:sldMk cId="0" sldId="267"/>
            <ac:spMk id="44" creationId="{65F94E9C-910A-171C-0C79-A19801D7E1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489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1pPr>
    <a:lvl2pPr marL="285293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2pPr>
    <a:lvl3pPr marL="570586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3pPr>
    <a:lvl4pPr marL="855878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4pPr>
    <a:lvl5pPr marL="1141171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5pPr>
    <a:lvl6pPr marL="1426464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6pPr>
    <a:lvl7pPr marL="1711757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7pPr>
    <a:lvl8pPr marL="1997050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8pPr>
    <a:lvl9pPr marL="2282342" algn="l" defTabSz="570586" rtl="0" eaLnBrk="1" latinLnBrk="0" hangingPunct="1">
      <a:defRPr sz="74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748242"/>
            <a:ext cx="5486400" cy="1591733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401359"/>
            <a:ext cx="5486400" cy="1103841"/>
          </a:xfrm>
        </p:spPr>
        <p:txBody>
          <a:bodyPr/>
          <a:lstStyle>
            <a:lvl1pPr marL="0" indent="0" algn="ctr">
              <a:buNone/>
              <a:defRPr sz="1440"/>
            </a:lvl1pPr>
            <a:lvl2pPr marL="274320" indent="0" algn="ctr">
              <a:buNone/>
              <a:defRPr sz="1200"/>
            </a:lvl2pPr>
            <a:lvl3pPr marL="548640" indent="0" algn="ctr">
              <a:buNone/>
              <a:defRPr sz="1080"/>
            </a:lvl3pPr>
            <a:lvl4pPr marL="822960" indent="0" algn="ctr">
              <a:buNone/>
              <a:defRPr sz="960"/>
            </a:lvl4pPr>
            <a:lvl5pPr marL="1097280" indent="0" algn="ctr">
              <a:buNone/>
              <a:defRPr sz="960"/>
            </a:lvl5pPr>
            <a:lvl6pPr marL="1371600" indent="0" algn="ctr">
              <a:buNone/>
              <a:defRPr sz="960"/>
            </a:lvl6pPr>
            <a:lvl7pPr marL="1645920" indent="0" algn="ctr">
              <a:buNone/>
              <a:defRPr sz="960"/>
            </a:lvl7pPr>
            <a:lvl8pPr marL="1920240" indent="0" algn="ctr">
              <a:buNone/>
              <a:defRPr sz="960"/>
            </a:lvl8pPr>
            <a:lvl9pPr marL="2194560" indent="0" algn="ctr">
              <a:buNone/>
              <a:defRPr sz="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19398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42916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243417"/>
            <a:ext cx="1577340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243417"/>
            <a:ext cx="4640580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7912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721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84652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1139826"/>
            <a:ext cx="6309360" cy="190182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3059642"/>
            <a:ext cx="6309360" cy="1000125"/>
          </a:xfrm>
        </p:spPr>
        <p:txBody>
          <a:bodyPr/>
          <a:lstStyle>
            <a:lvl1pPr marL="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1pPr>
            <a:lvl2pPr marL="2743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486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8229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4pPr>
            <a:lvl5pPr marL="109728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5pPr>
            <a:lvl6pPr marL="137160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6pPr>
            <a:lvl7pPr marL="164592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7pPr>
            <a:lvl8pPr marL="192024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8pPr>
            <a:lvl9pPr marL="21945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56411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217083"/>
            <a:ext cx="3108960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1217083"/>
            <a:ext cx="3108960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78171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243417"/>
            <a:ext cx="6309360" cy="88370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3" y="1120775"/>
            <a:ext cx="3094672" cy="549275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3" y="1670050"/>
            <a:ext cx="3094672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1120775"/>
            <a:ext cx="3109913" cy="549275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1670050"/>
            <a:ext cx="3109913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46963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9594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6063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304800"/>
            <a:ext cx="2359342" cy="106680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658284"/>
            <a:ext cx="3703320" cy="3249083"/>
          </a:xfrm>
        </p:spPr>
        <p:txBody>
          <a:bodyPr/>
          <a:lstStyle>
            <a:lvl1pPr>
              <a:defRPr sz="1920"/>
            </a:lvl1pPr>
            <a:lvl2pPr>
              <a:defRPr sz="1680"/>
            </a:lvl2pPr>
            <a:lvl3pPr>
              <a:defRPr sz="144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1371600"/>
            <a:ext cx="2359342" cy="2541059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7700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304800"/>
            <a:ext cx="2359342" cy="106680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658284"/>
            <a:ext cx="3703320" cy="3249083"/>
          </a:xfrm>
        </p:spPr>
        <p:txBody>
          <a:bodyPr anchor="t"/>
          <a:lstStyle>
            <a:lvl1pPr marL="0" indent="0">
              <a:buNone/>
              <a:defRPr sz="1920"/>
            </a:lvl1pPr>
            <a:lvl2pPr marL="274320" indent="0">
              <a:buNone/>
              <a:defRPr sz="1680"/>
            </a:lvl2pPr>
            <a:lvl3pPr marL="548640" indent="0">
              <a:buNone/>
              <a:defRPr sz="1440"/>
            </a:lvl3pPr>
            <a:lvl4pPr marL="822960" indent="0">
              <a:buNone/>
              <a:defRPr sz="1200"/>
            </a:lvl4pPr>
            <a:lvl5pPr marL="1097280" indent="0">
              <a:buNone/>
              <a:defRPr sz="1200"/>
            </a:lvl5pPr>
            <a:lvl6pPr marL="1371600" indent="0">
              <a:buNone/>
              <a:defRPr sz="1200"/>
            </a:lvl6pPr>
            <a:lvl7pPr marL="1645920" indent="0">
              <a:buNone/>
              <a:defRPr sz="1200"/>
            </a:lvl7pPr>
            <a:lvl8pPr marL="1920240" indent="0">
              <a:buNone/>
              <a:defRPr sz="1200"/>
            </a:lvl8pPr>
            <a:lvl9pPr marL="219456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1371600"/>
            <a:ext cx="2359342" cy="2541059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2721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243417"/>
            <a:ext cx="6309360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217083"/>
            <a:ext cx="6309360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4237567"/>
            <a:ext cx="164592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4237567"/>
            <a:ext cx="246888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4237567"/>
            <a:ext cx="164592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60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2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54864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6629"/>
            <a:ext cx="7315018" cy="4572000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3216601" y="1348092"/>
            <a:ext cx="3747121" cy="22880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72896" y="428685"/>
            <a:ext cx="4485090" cy="200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WAVE DYNAMICS – GWD’S</a:t>
            </a:r>
          </a:p>
          <a:p>
            <a:r>
              <a:rPr lang="en-US" sz="14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EXECUTIVE PLAYBOOK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1072896" y="529165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12" name="Shape 8"/>
          <p:cNvSpPr/>
          <p:nvPr/>
        </p:nvSpPr>
        <p:spPr>
          <a:xfrm>
            <a:off x="441960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48691" y="4309332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8" name="Text 13"/>
          <p:cNvSpPr/>
          <p:nvPr/>
        </p:nvSpPr>
        <p:spPr>
          <a:xfrm>
            <a:off x="656694" y="1255605"/>
            <a:ext cx="29626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9" name="Text 14"/>
          <p:cNvSpPr/>
          <p:nvPr/>
        </p:nvSpPr>
        <p:spPr>
          <a:xfrm>
            <a:off x="581066" y="1229044"/>
            <a:ext cx="4352310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002060"/>
                </a:solidFill>
              </a:rPr>
              <a:t>GCC-in-a-Box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20" name="Text 15"/>
          <p:cNvSpPr/>
          <p:nvPr/>
        </p:nvSpPr>
        <p:spPr>
          <a:xfrm>
            <a:off x="623012" y="1797255"/>
            <a:ext cx="408736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C00000"/>
                </a:solidFill>
              </a:rPr>
              <a:t>Your India GCC. Planned, Built &amp; Ready to Scale.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1" name="Text 16"/>
          <p:cNvSpPr/>
          <p:nvPr/>
        </p:nvSpPr>
        <p:spPr>
          <a:xfrm>
            <a:off x="613050" y="2060331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Talent + Process + Technology + Governance brought together in one structured GCC launch and scaling model.</a:t>
            </a:r>
          </a:p>
        </p:txBody>
      </p:sp>
      <p:sp>
        <p:nvSpPr>
          <p:cNvPr id="22" name="Shape 17"/>
          <p:cNvSpPr/>
          <p:nvPr/>
        </p:nvSpPr>
        <p:spPr>
          <a:xfrm>
            <a:off x="623012" y="2554834"/>
            <a:ext cx="49378" cy="340157"/>
          </a:xfrm>
          <a:prstGeom prst="rect">
            <a:avLst/>
          </a:prstGeom>
          <a:solidFill>
            <a:srgbClr val="E7193F"/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3" name="Shape 18"/>
          <p:cNvSpPr/>
          <p:nvPr/>
        </p:nvSpPr>
        <p:spPr>
          <a:xfrm>
            <a:off x="672389" y="2554834"/>
            <a:ext cx="49378" cy="340157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4" name="Shape 19"/>
          <p:cNvSpPr/>
          <p:nvPr/>
        </p:nvSpPr>
        <p:spPr>
          <a:xfrm>
            <a:off x="623011" y="3152242"/>
            <a:ext cx="449885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1000"/>
          </a:p>
        </p:txBody>
      </p:sp>
      <p:sp>
        <p:nvSpPr>
          <p:cNvPr id="25" name="Text 20"/>
          <p:cNvSpPr/>
          <p:nvPr/>
        </p:nvSpPr>
        <p:spPr>
          <a:xfrm>
            <a:off x="666903" y="3218079"/>
            <a:ext cx="36210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A1B35"/>
                </a:solidFill>
              </a:rPr>
              <a:t>Idea</a:t>
            </a:r>
            <a:endParaRPr lang="en-US" sz="800" dirty="0"/>
          </a:p>
        </p:txBody>
      </p:sp>
      <p:sp>
        <p:nvSpPr>
          <p:cNvPr id="26" name="Text 21"/>
          <p:cNvSpPr/>
          <p:nvPr/>
        </p:nvSpPr>
        <p:spPr>
          <a:xfrm>
            <a:off x="1083869" y="3223565"/>
            <a:ext cx="98755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002060"/>
                </a:solidFill>
              </a:rPr>
              <a:t>→</a:t>
            </a:r>
          </a:p>
        </p:txBody>
      </p:sp>
      <p:sp>
        <p:nvSpPr>
          <p:cNvPr id="27" name="Shape 22"/>
          <p:cNvSpPr/>
          <p:nvPr/>
        </p:nvSpPr>
        <p:spPr>
          <a:xfrm>
            <a:off x="1199083" y="3152242"/>
            <a:ext cx="449885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00206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1000"/>
          </a:p>
        </p:txBody>
      </p:sp>
      <p:sp>
        <p:nvSpPr>
          <p:cNvPr id="28" name="Text 23"/>
          <p:cNvSpPr/>
          <p:nvPr/>
        </p:nvSpPr>
        <p:spPr>
          <a:xfrm>
            <a:off x="1242975" y="3218079"/>
            <a:ext cx="36210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A1B35"/>
                </a:solidFill>
              </a:rPr>
              <a:t>Plan</a:t>
            </a:r>
            <a:endParaRPr lang="en-US" sz="800" dirty="0"/>
          </a:p>
        </p:txBody>
      </p:sp>
      <p:sp>
        <p:nvSpPr>
          <p:cNvPr id="29" name="Text 24"/>
          <p:cNvSpPr/>
          <p:nvPr/>
        </p:nvSpPr>
        <p:spPr>
          <a:xfrm>
            <a:off x="1659941" y="3223565"/>
            <a:ext cx="98755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002060"/>
                </a:solidFill>
              </a:rPr>
              <a:t>→</a:t>
            </a:r>
          </a:p>
        </p:txBody>
      </p:sp>
      <p:sp>
        <p:nvSpPr>
          <p:cNvPr id="30" name="Shape 25"/>
          <p:cNvSpPr/>
          <p:nvPr/>
        </p:nvSpPr>
        <p:spPr>
          <a:xfrm>
            <a:off x="1775155" y="3152242"/>
            <a:ext cx="449885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1000"/>
          </a:p>
        </p:txBody>
      </p:sp>
      <p:sp>
        <p:nvSpPr>
          <p:cNvPr id="31" name="Text 26"/>
          <p:cNvSpPr/>
          <p:nvPr/>
        </p:nvSpPr>
        <p:spPr>
          <a:xfrm>
            <a:off x="1819047" y="3218079"/>
            <a:ext cx="36210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A1B35"/>
                </a:solidFill>
              </a:rPr>
              <a:t>Build</a:t>
            </a:r>
            <a:endParaRPr lang="en-US" sz="800" dirty="0"/>
          </a:p>
        </p:txBody>
      </p:sp>
      <p:sp>
        <p:nvSpPr>
          <p:cNvPr id="32" name="Text 27"/>
          <p:cNvSpPr/>
          <p:nvPr/>
        </p:nvSpPr>
        <p:spPr>
          <a:xfrm>
            <a:off x="2236013" y="3223565"/>
            <a:ext cx="98755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002060"/>
                </a:solidFill>
              </a:rPr>
              <a:t>→</a:t>
            </a:r>
          </a:p>
        </p:txBody>
      </p:sp>
      <p:sp>
        <p:nvSpPr>
          <p:cNvPr id="33" name="Shape 28"/>
          <p:cNvSpPr/>
          <p:nvPr/>
        </p:nvSpPr>
        <p:spPr>
          <a:xfrm>
            <a:off x="2351227" y="3152242"/>
            <a:ext cx="449885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00206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1000"/>
          </a:p>
        </p:txBody>
      </p:sp>
      <p:sp>
        <p:nvSpPr>
          <p:cNvPr id="34" name="Text 29"/>
          <p:cNvSpPr/>
          <p:nvPr/>
        </p:nvSpPr>
        <p:spPr>
          <a:xfrm>
            <a:off x="2395119" y="3218079"/>
            <a:ext cx="36210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A1B35"/>
                </a:solidFill>
              </a:rPr>
              <a:t>Launch</a:t>
            </a:r>
            <a:endParaRPr lang="en-US" sz="800" dirty="0"/>
          </a:p>
        </p:txBody>
      </p:sp>
      <p:sp>
        <p:nvSpPr>
          <p:cNvPr id="35" name="Text 30"/>
          <p:cNvSpPr/>
          <p:nvPr/>
        </p:nvSpPr>
        <p:spPr>
          <a:xfrm>
            <a:off x="2812085" y="3223565"/>
            <a:ext cx="98755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002060"/>
                </a:solidFill>
              </a:rPr>
              <a:t>→</a:t>
            </a:r>
          </a:p>
        </p:txBody>
      </p:sp>
      <p:sp>
        <p:nvSpPr>
          <p:cNvPr id="36" name="Shape 31"/>
          <p:cNvSpPr/>
          <p:nvPr/>
        </p:nvSpPr>
        <p:spPr>
          <a:xfrm>
            <a:off x="2927299" y="3152242"/>
            <a:ext cx="449885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1000"/>
          </a:p>
        </p:txBody>
      </p:sp>
      <p:sp>
        <p:nvSpPr>
          <p:cNvPr id="37" name="Text 32"/>
          <p:cNvSpPr/>
          <p:nvPr/>
        </p:nvSpPr>
        <p:spPr>
          <a:xfrm>
            <a:off x="2971191" y="3218079"/>
            <a:ext cx="36210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A1B35"/>
                </a:solidFill>
              </a:rPr>
              <a:t>Scale</a:t>
            </a:r>
            <a:endParaRPr lang="en-US" sz="800" dirty="0"/>
          </a:p>
        </p:txBody>
      </p:sp>
      <p:sp>
        <p:nvSpPr>
          <p:cNvPr id="38" name="Shape 33"/>
          <p:cNvSpPr/>
          <p:nvPr/>
        </p:nvSpPr>
        <p:spPr>
          <a:xfrm>
            <a:off x="5548324" y="1113658"/>
            <a:ext cx="1481328" cy="1481328"/>
          </a:xfrm>
          <a:prstGeom prst="arc">
            <a:avLst/>
          </a:prstGeom>
          <a:noFill/>
          <a:ln w="25400">
            <a:solidFill>
              <a:srgbClr val="002060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9" name="Shape 34"/>
          <p:cNvSpPr/>
          <p:nvPr/>
        </p:nvSpPr>
        <p:spPr>
          <a:xfrm>
            <a:off x="5674509" y="1267277"/>
            <a:ext cx="1207008" cy="1207008"/>
          </a:xfrm>
          <a:prstGeom prst="arc">
            <a:avLst/>
          </a:prstGeom>
          <a:noFill/>
          <a:ln w="25400">
            <a:solidFill>
              <a:srgbClr val="E7193F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grpSp>
        <p:nvGrpSpPr>
          <p:cNvPr id="17" name="Group 76">
            <a:extLst>
              <a:ext uri="{FF2B5EF4-FFF2-40B4-BE49-F238E27FC236}">
                <a16:creationId xmlns:a16="http://schemas.microsoft.com/office/drawing/2014/main" id="{7EB61DCF-130C-7986-FBC7-243E72582932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7516576-139F-76C5-8488-8747F83395DF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B07DB42F-F8F4-512C-552D-3EBD08CE2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42" name="TextBox 10">
            <a:extLst>
              <a:ext uri="{FF2B5EF4-FFF2-40B4-BE49-F238E27FC236}">
                <a16:creationId xmlns:a16="http://schemas.microsoft.com/office/drawing/2014/main" id="{B37424DC-EF2B-8A44-2C47-8085687A3149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43" name="TextBox 10">
            <a:extLst>
              <a:ext uri="{FF2B5EF4-FFF2-40B4-BE49-F238E27FC236}">
                <a16:creationId xmlns:a16="http://schemas.microsoft.com/office/drawing/2014/main" id="{135D2300-AC22-2BA2-E03C-23392699D42B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1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44" name="Straight Connector 14">
            <a:extLst>
              <a:ext uri="{FF2B5EF4-FFF2-40B4-BE49-F238E27FC236}">
                <a16:creationId xmlns:a16="http://schemas.microsoft.com/office/drawing/2014/main" id="{A82D4C11-D5F4-8015-50D7-FC8F3EE2F29A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Google Shape;140;p11" title="gwd_image-removebg-preview.png">
            <a:extLst>
              <a:ext uri="{FF2B5EF4-FFF2-40B4-BE49-F238E27FC236}">
                <a16:creationId xmlns:a16="http://schemas.microsoft.com/office/drawing/2014/main" id="{CA9932F7-2CFE-63F6-CDCC-B226E7E88DAF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" y="-1"/>
            <a:ext cx="7315018" cy="4565371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01752" y="4096512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90320" y="1098195"/>
            <a:ext cx="3291840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WHAT DO YOU GAIN?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4" y="1249071"/>
            <a:ext cx="4114800" cy="471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800" b="1" dirty="0">
                <a:solidFill>
                  <a:srgbClr val="002060"/>
                </a:solidFill>
              </a:rPr>
              <a:t>Five practical advantages for the business.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466344" y="1556310"/>
            <a:ext cx="42245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The GCC becomes easier to govern when cost, quality, ownership and scale are designed together.</a:t>
            </a:r>
          </a:p>
        </p:txBody>
      </p:sp>
      <p:sp>
        <p:nvSpPr>
          <p:cNvPr id="20" name="Shape 16"/>
          <p:cNvSpPr/>
          <p:nvPr/>
        </p:nvSpPr>
        <p:spPr>
          <a:xfrm>
            <a:off x="493776" y="1929384"/>
            <a:ext cx="5047488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1" name="Shape 17"/>
          <p:cNvSpPr/>
          <p:nvPr/>
        </p:nvSpPr>
        <p:spPr>
          <a:xfrm>
            <a:off x="603505" y="1967789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2" name="Text 18"/>
          <p:cNvSpPr/>
          <p:nvPr/>
        </p:nvSpPr>
        <p:spPr>
          <a:xfrm>
            <a:off x="619964" y="2008937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b="1" dirty="0">
                <a:solidFill>
                  <a:srgbClr val="002060"/>
                </a:solidFill>
              </a:rPr>
              <a:t>1</a:t>
            </a:r>
            <a:endParaRPr lang="en-US" sz="700" dirty="0">
              <a:solidFill>
                <a:srgbClr val="002060"/>
              </a:solidFill>
            </a:endParaRPr>
          </a:p>
        </p:txBody>
      </p:sp>
      <p:sp>
        <p:nvSpPr>
          <p:cNvPr id="23" name="Text 19"/>
          <p:cNvSpPr/>
          <p:nvPr/>
        </p:nvSpPr>
        <p:spPr>
          <a:xfrm>
            <a:off x="932688" y="1978762"/>
            <a:ext cx="1207008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Lower Cost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4" name="Text 20"/>
          <p:cNvSpPr/>
          <p:nvPr/>
        </p:nvSpPr>
        <p:spPr>
          <a:xfrm>
            <a:off x="2007920" y="1984249"/>
            <a:ext cx="3033977" cy="129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Access India-based delivery capacity with visible controls.</a:t>
            </a:r>
          </a:p>
        </p:txBody>
      </p:sp>
      <p:sp>
        <p:nvSpPr>
          <p:cNvPr id="25" name="Shape 21"/>
          <p:cNvSpPr/>
          <p:nvPr/>
        </p:nvSpPr>
        <p:spPr>
          <a:xfrm>
            <a:off x="493776" y="2231136"/>
            <a:ext cx="5047488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6" name="Shape 22"/>
          <p:cNvSpPr/>
          <p:nvPr/>
        </p:nvSpPr>
        <p:spPr>
          <a:xfrm>
            <a:off x="603505" y="2269541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7" name="Text 23"/>
          <p:cNvSpPr/>
          <p:nvPr/>
        </p:nvSpPr>
        <p:spPr>
          <a:xfrm>
            <a:off x="619964" y="2310689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b="1" dirty="0">
                <a:solidFill>
                  <a:srgbClr val="002060"/>
                </a:solidFill>
              </a:rPr>
              <a:t>2</a:t>
            </a:r>
            <a:endParaRPr lang="en-US" sz="700" dirty="0">
              <a:solidFill>
                <a:srgbClr val="002060"/>
              </a:solidFill>
            </a:endParaRPr>
          </a:p>
        </p:txBody>
      </p:sp>
      <p:sp>
        <p:nvSpPr>
          <p:cNvPr id="28" name="Text 24"/>
          <p:cNvSpPr/>
          <p:nvPr/>
        </p:nvSpPr>
        <p:spPr>
          <a:xfrm>
            <a:off x="932688" y="2280514"/>
            <a:ext cx="1207008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Faster Setup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9" name="Text 25"/>
          <p:cNvSpPr/>
          <p:nvPr/>
        </p:nvSpPr>
        <p:spPr>
          <a:xfrm>
            <a:off x="2007920" y="2286001"/>
            <a:ext cx="3033977" cy="129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Use an established sequence instead of starting from zero.</a:t>
            </a:r>
          </a:p>
        </p:txBody>
      </p:sp>
      <p:sp>
        <p:nvSpPr>
          <p:cNvPr id="30" name="Shape 26"/>
          <p:cNvSpPr/>
          <p:nvPr/>
        </p:nvSpPr>
        <p:spPr>
          <a:xfrm>
            <a:off x="493776" y="2532888"/>
            <a:ext cx="5047488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1" name="Shape 27"/>
          <p:cNvSpPr/>
          <p:nvPr/>
        </p:nvSpPr>
        <p:spPr>
          <a:xfrm>
            <a:off x="603505" y="2571293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2" name="Text 28"/>
          <p:cNvSpPr/>
          <p:nvPr/>
        </p:nvSpPr>
        <p:spPr>
          <a:xfrm>
            <a:off x="619964" y="2612441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b="1" dirty="0">
                <a:solidFill>
                  <a:srgbClr val="002060"/>
                </a:solidFill>
              </a:rPr>
              <a:t>3</a:t>
            </a:r>
            <a:endParaRPr lang="en-US" sz="700" dirty="0">
              <a:solidFill>
                <a:srgbClr val="002060"/>
              </a:solidFill>
            </a:endParaRPr>
          </a:p>
        </p:txBody>
      </p:sp>
      <p:sp>
        <p:nvSpPr>
          <p:cNvPr id="33" name="Text 29"/>
          <p:cNvSpPr/>
          <p:nvPr/>
        </p:nvSpPr>
        <p:spPr>
          <a:xfrm>
            <a:off x="932688" y="2582266"/>
            <a:ext cx="1207008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Better Control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4" name="Text 30"/>
          <p:cNvSpPr/>
          <p:nvPr/>
        </p:nvSpPr>
        <p:spPr>
          <a:xfrm>
            <a:off x="2007920" y="2587753"/>
            <a:ext cx="3033977" cy="129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Define KPIs, SLAs, quality checks and escalation early.</a:t>
            </a:r>
          </a:p>
        </p:txBody>
      </p:sp>
      <p:sp>
        <p:nvSpPr>
          <p:cNvPr id="35" name="Shape 31"/>
          <p:cNvSpPr/>
          <p:nvPr/>
        </p:nvSpPr>
        <p:spPr>
          <a:xfrm>
            <a:off x="493776" y="2834640"/>
            <a:ext cx="5047488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6" name="Shape 32"/>
          <p:cNvSpPr/>
          <p:nvPr/>
        </p:nvSpPr>
        <p:spPr>
          <a:xfrm>
            <a:off x="603505" y="2873045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7" name="Text 33"/>
          <p:cNvSpPr/>
          <p:nvPr/>
        </p:nvSpPr>
        <p:spPr>
          <a:xfrm>
            <a:off x="619964" y="2914193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b="1" dirty="0">
                <a:solidFill>
                  <a:srgbClr val="002060"/>
                </a:solidFill>
              </a:rPr>
              <a:t>4</a:t>
            </a:r>
            <a:endParaRPr lang="en-US" sz="700" dirty="0">
              <a:solidFill>
                <a:srgbClr val="002060"/>
              </a:solidFill>
            </a:endParaRPr>
          </a:p>
        </p:txBody>
      </p:sp>
      <p:sp>
        <p:nvSpPr>
          <p:cNvPr id="38" name="Text 34"/>
          <p:cNvSpPr/>
          <p:nvPr/>
        </p:nvSpPr>
        <p:spPr>
          <a:xfrm>
            <a:off x="932688" y="2884018"/>
            <a:ext cx="1207008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Scalable Operations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9" name="Text 35"/>
          <p:cNvSpPr/>
          <p:nvPr/>
        </p:nvSpPr>
        <p:spPr>
          <a:xfrm>
            <a:off x="2007920" y="2889505"/>
            <a:ext cx="3033977" cy="129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Add functions after the first capability is stable.</a:t>
            </a:r>
          </a:p>
        </p:txBody>
      </p:sp>
      <p:sp>
        <p:nvSpPr>
          <p:cNvPr id="40" name="Shape 36"/>
          <p:cNvSpPr/>
          <p:nvPr/>
        </p:nvSpPr>
        <p:spPr>
          <a:xfrm>
            <a:off x="493776" y="3136392"/>
            <a:ext cx="5047488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1" name="Shape 37"/>
          <p:cNvSpPr/>
          <p:nvPr/>
        </p:nvSpPr>
        <p:spPr>
          <a:xfrm>
            <a:off x="603505" y="3174797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2" name="Text 38"/>
          <p:cNvSpPr/>
          <p:nvPr/>
        </p:nvSpPr>
        <p:spPr>
          <a:xfrm>
            <a:off x="619964" y="3215945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b="1" dirty="0">
                <a:solidFill>
                  <a:srgbClr val="002060"/>
                </a:solidFill>
              </a:rPr>
              <a:t>5</a:t>
            </a:r>
            <a:endParaRPr lang="en-US" sz="700" dirty="0">
              <a:solidFill>
                <a:srgbClr val="002060"/>
              </a:solidFill>
            </a:endParaRPr>
          </a:p>
        </p:txBody>
      </p:sp>
      <p:sp>
        <p:nvSpPr>
          <p:cNvPr id="43" name="Text 39"/>
          <p:cNvSpPr/>
          <p:nvPr/>
        </p:nvSpPr>
        <p:spPr>
          <a:xfrm>
            <a:off x="932688" y="3185770"/>
            <a:ext cx="1207008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Leadership Focus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44" name="Text 40"/>
          <p:cNvSpPr/>
          <p:nvPr/>
        </p:nvSpPr>
        <p:spPr>
          <a:xfrm>
            <a:off x="2007920" y="3191257"/>
            <a:ext cx="3033977" cy="129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Move repeatable work into a governed operating structure.</a:t>
            </a:r>
          </a:p>
        </p:txBody>
      </p:sp>
      <p:sp>
        <p:nvSpPr>
          <p:cNvPr id="46" name="Text 42"/>
          <p:cNvSpPr/>
          <p:nvPr/>
        </p:nvSpPr>
        <p:spPr>
          <a:xfrm>
            <a:off x="5916877" y="2153392"/>
            <a:ext cx="883447" cy="9162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Cost</a:t>
            </a:r>
          </a:p>
          <a:p>
            <a:pPr algn="ctr"/>
            <a:r>
              <a:rPr lang="en-US" sz="1200" b="1" dirty="0">
                <a:solidFill>
                  <a:srgbClr val="C00000"/>
                </a:solidFill>
              </a:rPr>
              <a:t>Quality</a:t>
            </a:r>
          </a:p>
          <a:p>
            <a:pPr algn="ctr"/>
            <a:r>
              <a:rPr lang="en-US" sz="1200" b="1" dirty="0">
                <a:solidFill>
                  <a:srgbClr val="C00000"/>
                </a:solidFill>
              </a:rPr>
              <a:t>Ownership</a:t>
            </a:r>
          </a:p>
          <a:p>
            <a:pPr algn="ctr"/>
            <a:r>
              <a:rPr lang="en-US" sz="1200" b="1" dirty="0">
                <a:solidFill>
                  <a:srgbClr val="C00000"/>
                </a:solidFill>
              </a:rPr>
              <a:t>Scale</a:t>
            </a:r>
          </a:p>
        </p:txBody>
      </p:sp>
      <p:sp>
        <p:nvSpPr>
          <p:cNvPr id="55" name="Text 6">
            <a:extLst>
              <a:ext uri="{FF2B5EF4-FFF2-40B4-BE49-F238E27FC236}">
                <a16:creationId xmlns:a16="http://schemas.microsoft.com/office/drawing/2014/main" id="{42754B7F-89BE-1F78-75F6-095F371553F3}"/>
              </a:ext>
            </a:extLst>
          </p:cNvPr>
          <p:cNvSpPr/>
          <p:nvPr/>
        </p:nvSpPr>
        <p:spPr>
          <a:xfrm>
            <a:off x="1087425" y="524069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IMPACT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56" name="Group 76">
            <a:extLst>
              <a:ext uri="{FF2B5EF4-FFF2-40B4-BE49-F238E27FC236}">
                <a16:creationId xmlns:a16="http://schemas.microsoft.com/office/drawing/2014/main" id="{4F7105E9-0E63-0453-EB0E-EB7D593683D5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BF8A53D-164B-F114-CBF0-5982BDAE8A22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502E0885-97BF-33C4-1BF0-00A49EDB4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59" name="TextBox 10">
            <a:extLst>
              <a:ext uri="{FF2B5EF4-FFF2-40B4-BE49-F238E27FC236}">
                <a16:creationId xmlns:a16="http://schemas.microsoft.com/office/drawing/2014/main" id="{34C3FE39-ED69-28EA-B1CF-94AA6E45FB53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60" name="TextBox 10">
            <a:extLst>
              <a:ext uri="{FF2B5EF4-FFF2-40B4-BE49-F238E27FC236}">
                <a16:creationId xmlns:a16="http://schemas.microsoft.com/office/drawing/2014/main" id="{C542F0F1-538C-C907-A134-FD1578B84705}"/>
              </a:ext>
            </a:extLst>
          </p:cNvPr>
          <p:cNvSpPr txBox="1"/>
          <p:nvPr/>
        </p:nvSpPr>
        <p:spPr>
          <a:xfrm>
            <a:off x="161778" y="4367854"/>
            <a:ext cx="3015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10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61" name="Straight Connector 14">
            <a:extLst>
              <a:ext uri="{FF2B5EF4-FFF2-40B4-BE49-F238E27FC236}">
                <a16:creationId xmlns:a16="http://schemas.microsoft.com/office/drawing/2014/main" id="{27B49A4C-228D-6F95-3DD0-D4E397036633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oogle Shape;140;p11" title="gwd_image-removebg-preview.png">
            <a:extLst>
              <a:ext uri="{FF2B5EF4-FFF2-40B4-BE49-F238E27FC236}">
                <a16:creationId xmlns:a16="http://schemas.microsoft.com/office/drawing/2014/main" id="{F61A1C96-2803-F40A-FFD3-5EBB2B026C38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181" y="-30452"/>
            <a:ext cx="7315018" cy="4602452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01752" y="4096512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4" y="1062534"/>
            <a:ext cx="4114800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BUILD THE CASE. TEST READINESS. IMPROVE CONTROL.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4" y="1221596"/>
            <a:ext cx="3730752" cy="471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800" b="1" dirty="0">
                <a:solidFill>
                  <a:srgbClr val="002060"/>
                </a:solidFill>
              </a:rPr>
              <a:t>Use the next layer of GWD tools.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9" name="Shape 15"/>
          <p:cNvSpPr/>
          <p:nvPr/>
        </p:nvSpPr>
        <p:spPr>
          <a:xfrm>
            <a:off x="491036" y="1741655"/>
            <a:ext cx="2386584" cy="57058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800">
              <a:solidFill>
                <a:srgbClr val="C00000"/>
              </a:solidFill>
            </a:endParaRPr>
          </a:p>
        </p:txBody>
      </p:sp>
      <p:sp>
        <p:nvSpPr>
          <p:cNvPr id="20" name="Text 16"/>
          <p:cNvSpPr/>
          <p:nvPr/>
        </p:nvSpPr>
        <p:spPr>
          <a:xfrm>
            <a:off x="644654" y="1862356"/>
            <a:ext cx="713232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COST SAVER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1" name="Text 17"/>
          <p:cNvSpPr/>
          <p:nvPr/>
        </p:nvSpPr>
        <p:spPr>
          <a:xfrm>
            <a:off x="644654" y="2018718"/>
            <a:ext cx="1536192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What could your GCC save?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2" name="Text 18"/>
          <p:cNvSpPr/>
          <p:nvPr/>
        </p:nvSpPr>
        <p:spPr>
          <a:xfrm>
            <a:off x="644654" y="2140611"/>
            <a:ext cx="2232966" cy="1152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600" dirty="0">
                <a:solidFill>
                  <a:srgbClr val="002060"/>
                </a:solidFill>
              </a:rPr>
              <a:t>Benchmark the operating cost difference before you commit.</a:t>
            </a:r>
          </a:p>
        </p:txBody>
      </p:sp>
      <p:sp>
        <p:nvSpPr>
          <p:cNvPr id="23" name="Shape 19"/>
          <p:cNvSpPr/>
          <p:nvPr/>
        </p:nvSpPr>
        <p:spPr>
          <a:xfrm>
            <a:off x="3127249" y="1734462"/>
            <a:ext cx="2386584" cy="57058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/>
          </a:p>
        </p:txBody>
      </p:sp>
      <p:sp>
        <p:nvSpPr>
          <p:cNvPr id="24" name="Text 20"/>
          <p:cNvSpPr/>
          <p:nvPr/>
        </p:nvSpPr>
        <p:spPr>
          <a:xfrm>
            <a:off x="3278126" y="1862356"/>
            <a:ext cx="713232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READINESS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5" name="Text 21"/>
          <p:cNvSpPr/>
          <p:nvPr/>
        </p:nvSpPr>
        <p:spPr>
          <a:xfrm>
            <a:off x="3278126" y="2018718"/>
            <a:ext cx="1536192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Is your business GCC-ready?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6" name="Text 22"/>
          <p:cNvSpPr/>
          <p:nvPr/>
        </p:nvSpPr>
        <p:spPr>
          <a:xfrm>
            <a:off x="3278126" y="2140611"/>
            <a:ext cx="2232966" cy="1152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600" dirty="0">
                <a:solidFill>
                  <a:srgbClr val="002060"/>
                </a:solidFill>
              </a:rPr>
              <a:t>Identify what is in place, what is missing and where to start.</a:t>
            </a:r>
          </a:p>
        </p:txBody>
      </p:sp>
      <p:sp>
        <p:nvSpPr>
          <p:cNvPr id="27" name="Shape 23"/>
          <p:cNvSpPr/>
          <p:nvPr/>
        </p:nvSpPr>
        <p:spPr>
          <a:xfrm>
            <a:off x="493777" y="2571293"/>
            <a:ext cx="2386584" cy="57058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/>
          </a:p>
        </p:txBody>
      </p:sp>
      <p:sp>
        <p:nvSpPr>
          <p:cNvPr id="28" name="Text 24"/>
          <p:cNvSpPr/>
          <p:nvPr/>
        </p:nvSpPr>
        <p:spPr>
          <a:xfrm>
            <a:off x="650630" y="2664249"/>
            <a:ext cx="713232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FREIGHTX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9" name="Text 25"/>
          <p:cNvSpPr/>
          <p:nvPr/>
        </p:nvSpPr>
        <p:spPr>
          <a:xfrm>
            <a:off x="644654" y="2820611"/>
            <a:ext cx="1536192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Quote control for freight workflows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0" name="Text 26"/>
          <p:cNvSpPr/>
          <p:nvPr/>
        </p:nvSpPr>
        <p:spPr>
          <a:xfrm>
            <a:off x="644654" y="2942503"/>
            <a:ext cx="2232966" cy="1152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600" dirty="0">
                <a:solidFill>
                  <a:srgbClr val="002060"/>
                </a:solidFill>
              </a:rPr>
              <a:t>Search, compare, build, issue, approve and monitor quotations.</a:t>
            </a:r>
          </a:p>
        </p:txBody>
      </p:sp>
      <p:sp>
        <p:nvSpPr>
          <p:cNvPr id="31" name="Shape 27"/>
          <p:cNvSpPr/>
          <p:nvPr/>
        </p:nvSpPr>
        <p:spPr>
          <a:xfrm>
            <a:off x="3127249" y="2571293"/>
            <a:ext cx="2386584" cy="57058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/>
          </a:p>
        </p:txBody>
      </p:sp>
      <p:sp>
        <p:nvSpPr>
          <p:cNvPr id="32" name="Text 28"/>
          <p:cNvSpPr/>
          <p:nvPr/>
        </p:nvSpPr>
        <p:spPr>
          <a:xfrm>
            <a:off x="3284102" y="2664249"/>
            <a:ext cx="713232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AUDITX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33" name="Text 29"/>
          <p:cNvSpPr/>
          <p:nvPr/>
        </p:nvSpPr>
        <p:spPr>
          <a:xfrm>
            <a:off x="3278126" y="2820611"/>
            <a:ext cx="1724180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Invoice control and exception review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4" name="Text 30"/>
          <p:cNvSpPr/>
          <p:nvPr/>
        </p:nvSpPr>
        <p:spPr>
          <a:xfrm>
            <a:off x="3278126" y="2942503"/>
            <a:ext cx="2232966" cy="1152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600" dirty="0">
                <a:solidFill>
                  <a:srgbClr val="002060"/>
                </a:solidFill>
              </a:rPr>
              <a:t>Extraction, matching, duplicate checks and line-level exceptions.</a:t>
            </a:r>
          </a:p>
        </p:txBody>
      </p:sp>
      <p:sp>
        <p:nvSpPr>
          <p:cNvPr id="35" name="Shape 31"/>
          <p:cNvSpPr/>
          <p:nvPr/>
        </p:nvSpPr>
        <p:spPr>
          <a:xfrm>
            <a:off x="493777" y="3410712"/>
            <a:ext cx="5020056" cy="493251"/>
          </a:xfrm>
          <a:prstGeom prst="roundRect">
            <a:avLst>
              <a:gd name="adj" fmla="val 13793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6" name="Text 32"/>
          <p:cNvSpPr/>
          <p:nvPr/>
        </p:nvSpPr>
        <p:spPr>
          <a:xfrm>
            <a:off x="562358" y="3564926"/>
            <a:ext cx="1591055" cy="264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DECISION SUPPORT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37" name="Text 33"/>
          <p:cNvSpPr/>
          <p:nvPr/>
        </p:nvSpPr>
        <p:spPr>
          <a:xfrm>
            <a:off x="1997801" y="3586026"/>
            <a:ext cx="3301309" cy="2315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Use evidence to choose the first function, build the business case and sequence the launch.</a:t>
            </a:r>
          </a:p>
        </p:txBody>
      </p:sp>
      <p:sp>
        <p:nvSpPr>
          <p:cNvPr id="47" name="Text 5">
            <a:extLst>
              <a:ext uri="{FF2B5EF4-FFF2-40B4-BE49-F238E27FC236}">
                <a16:creationId xmlns:a16="http://schemas.microsoft.com/office/drawing/2014/main" id="{47EC6D72-E599-72CD-07B0-FF9C949877D2}"/>
              </a:ext>
            </a:extLst>
          </p:cNvPr>
          <p:cNvSpPr/>
          <p:nvPr/>
        </p:nvSpPr>
        <p:spPr>
          <a:xfrm>
            <a:off x="1079394" y="327355"/>
            <a:ext cx="2633473" cy="164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00206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GWD'S EXECUTIVE PLAYBOOK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48" name="Text 6">
            <a:extLst>
              <a:ext uri="{FF2B5EF4-FFF2-40B4-BE49-F238E27FC236}">
                <a16:creationId xmlns:a16="http://schemas.microsoft.com/office/drawing/2014/main" id="{DE49E088-0E99-816E-063E-11DA357530AA}"/>
              </a:ext>
            </a:extLst>
          </p:cNvPr>
          <p:cNvSpPr/>
          <p:nvPr/>
        </p:nvSpPr>
        <p:spPr>
          <a:xfrm>
            <a:off x="1079395" y="615423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&amp; CONTROL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49" name="Group 76">
            <a:extLst>
              <a:ext uri="{FF2B5EF4-FFF2-40B4-BE49-F238E27FC236}">
                <a16:creationId xmlns:a16="http://schemas.microsoft.com/office/drawing/2014/main" id="{62FF12C7-CDC6-FC9E-6A16-B63205608D8F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93FD5E9-D219-780E-88FC-318D0E6D61BC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0129032-C04E-BE18-5C13-807F2CF4A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52" name="TextBox 10">
            <a:extLst>
              <a:ext uri="{FF2B5EF4-FFF2-40B4-BE49-F238E27FC236}">
                <a16:creationId xmlns:a16="http://schemas.microsoft.com/office/drawing/2014/main" id="{672B8B23-642F-8D9A-6884-9921CD95AAED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53" name="TextBox 10">
            <a:extLst>
              <a:ext uri="{FF2B5EF4-FFF2-40B4-BE49-F238E27FC236}">
                <a16:creationId xmlns:a16="http://schemas.microsoft.com/office/drawing/2014/main" id="{7161560B-4C82-455F-CAA0-4CCED6E6C876}"/>
              </a:ext>
            </a:extLst>
          </p:cNvPr>
          <p:cNvSpPr txBox="1"/>
          <p:nvPr/>
        </p:nvSpPr>
        <p:spPr>
          <a:xfrm>
            <a:off x="62268" y="4367854"/>
            <a:ext cx="41626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11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54" name="Straight Connector 14">
            <a:extLst>
              <a:ext uri="{FF2B5EF4-FFF2-40B4-BE49-F238E27FC236}">
                <a16:creationId xmlns:a16="http://schemas.microsoft.com/office/drawing/2014/main" id="{1866E60F-9DA2-DFB7-FCEB-DE6588C23836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Google Shape;140;p11" title="gwd_image-removebg-preview.png">
            <a:extLst>
              <a:ext uri="{FF2B5EF4-FFF2-40B4-BE49-F238E27FC236}">
                <a16:creationId xmlns:a16="http://schemas.microsoft.com/office/drawing/2014/main" id="{6DEE4285-BAFF-81A0-CA8F-9A6FA40F5083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7343"/>
            <a:ext cx="7315018" cy="4589680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3" name="Shape 16">
            <a:extLst>
              <a:ext uri="{FF2B5EF4-FFF2-40B4-BE49-F238E27FC236}">
                <a16:creationId xmlns:a16="http://schemas.microsoft.com/office/drawing/2014/main" id="{ABB9B780-E8B9-14CF-A314-567F9C78A6EE}"/>
              </a:ext>
            </a:extLst>
          </p:cNvPr>
          <p:cNvSpPr/>
          <p:nvPr/>
        </p:nvSpPr>
        <p:spPr>
          <a:xfrm>
            <a:off x="493338" y="2740719"/>
            <a:ext cx="740664" cy="367636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5" name="Shape 18">
            <a:extLst>
              <a:ext uri="{FF2B5EF4-FFF2-40B4-BE49-F238E27FC236}">
                <a16:creationId xmlns:a16="http://schemas.microsoft.com/office/drawing/2014/main" id="{F11D0AF8-9315-EC98-B5AE-CF5F92C1306C}"/>
              </a:ext>
            </a:extLst>
          </p:cNvPr>
          <p:cNvSpPr/>
          <p:nvPr/>
        </p:nvSpPr>
        <p:spPr>
          <a:xfrm>
            <a:off x="1398594" y="2740719"/>
            <a:ext cx="740664" cy="367636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00206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7" name="Shape 20">
            <a:extLst>
              <a:ext uri="{FF2B5EF4-FFF2-40B4-BE49-F238E27FC236}">
                <a16:creationId xmlns:a16="http://schemas.microsoft.com/office/drawing/2014/main" id="{E6F1E4D2-E1E6-8EDB-CE43-FCB16098FFD0}"/>
              </a:ext>
            </a:extLst>
          </p:cNvPr>
          <p:cNvSpPr/>
          <p:nvPr/>
        </p:nvSpPr>
        <p:spPr>
          <a:xfrm>
            <a:off x="2303850" y="2740719"/>
            <a:ext cx="740664" cy="367636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11733" y="4253101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8" name="Text 13"/>
          <p:cNvSpPr/>
          <p:nvPr/>
        </p:nvSpPr>
        <p:spPr>
          <a:xfrm>
            <a:off x="466344" y="1150316"/>
            <a:ext cx="3621024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READY TO EXPLORE YOUR GCC?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9" name="Text 14"/>
          <p:cNvSpPr/>
          <p:nvPr/>
        </p:nvSpPr>
        <p:spPr>
          <a:xfrm>
            <a:off x="466345" y="1358799"/>
            <a:ext cx="4416552" cy="471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r>
              <a:rPr lang="en-US" sz="1920" b="1" dirty="0">
                <a:solidFill>
                  <a:srgbClr val="002060"/>
                </a:solidFill>
              </a:rPr>
              <a:t>Start with the business case. Understand the gaps. Build the roadmap.</a:t>
            </a:r>
            <a:endParaRPr lang="en-US" sz="1920" dirty="0">
              <a:solidFill>
                <a:srgbClr val="002060"/>
              </a:solidFill>
            </a:endParaRPr>
          </a:p>
        </p:txBody>
      </p:sp>
      <p:sp>
        <p:nvSpPr>
          <p:cNvPr id="20" name="Text 15"/>
          <p:cNvSpPr/>
          <p:nvPr/>
        </p:nvSpPr>
        <p:spPr>
          <a:xfrm>
            <a:off x="445989" y="1888984"/>
            <a:ext cx="4183350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r>
              <a:rPr lang="en-US" sz="900" b="1" dirty="0">
                <a:solidFill>
                  <a:srgbClr val="002060"/>
                </a:solidFill>
              </a:rPr>
              <a:t>Then scale with confidence - across talent, process, technology, governance and operations.</a:t>
            </a:r>
            <a:endParaRPr lang="en-US" sz="900" dirty="0">
              <a:solidFill>
                <a:srgbClr val="002060"/>
              </a:solidFill>
            </a:endParaRPr>
          </a:p>
        </p:txBody>
      </p:sp>
      <p:sp>
        <p:nvSpPr>
          <p:cNvPr id="21" name="Shape 16"/>
          <p:cNvSpPr/>
          <p:nvPr/>
        </p:nvSpPr>
        <p:spPr>
          <a:xfrm>
            <a:off x="493777" y="2249543"/>
            <a:ext cx="740664" cy="367636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2" name="Text 17"/>
          <p:cNvSpPr/>
          <p:nvPr/>
        </p:nvSpPr>
        <p:spPr>
          <a:xfrm>
            <a:off x="537668" y="2393082"/>
            <a:ext cx="65288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Business case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3" name="Shape 18"/>
          <p:cNvSpPr/>
          <p:nvPr/>
        </p:nvSpPr>
        <p:spPr>
          <a:xfrm>
            <a:off x="1399033" y="2249543"/>
            <a:ext cx="740664" cy="367636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00206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4" name="Text 19"/>
          <p:cNvSpPr/>
          <p:nvPr/>
        </p:nvSpPr>
        <p:spPr>
          <a:xfrm>
            <a:off x="1442924" y="2393082"/>
            <a:ext cx="65288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Functions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5" name="Shape 20"/>
          <p:cNvSpPr/>
          <p:nvPr/>
        </p:nvSpPr>
        <p:spPr>
          <a:xfrm>
            <a:off x="2304289" y="2249543"/>
            <a:ext cx="740664" cy="367636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6" name="Text 21"/>
          <p:cNvSpPr/>
          <p:nvPr/>
        </p:nvSpPr>
        <p:spPr>
          <a:xfrm>
            <a:off x="2348180" y="2393082"/>
            <a:ext cx="65288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Talent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8" name="Text 23"/>
          <p:cNvSpPr/>
          <p:nvPr/>
        </p:nvSpPr>
        <p:spPr>
          <a:xfrm>
            <a:off x="537668" y="2868143"/>
            <a:ext cx="65288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Process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0" name="Text 25"/>
          <p:cNvSpPr/>
          <p:nvPr/>
        </p:nvSpPr>
        <p:spPr>
          <a:xfrm>
            <a:off x="1442924" y="2868143"/>
            <a:ext cx="65288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Technology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2" name="Text 27"/>
          <p:cNvSpPr/>
          <p:nvPr/>
        </p:nvSpPr>
        <p:spPr>
          <a:xfrm>
            <a:off x="2348180" y="2868143"/>
            <a:ext cx="652882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Governance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3" name="Shape 28"/>
          <p:cNvSpPr/>
          <p:nvPr/>
        </p:nvSpPr>
        <p:spPr>
          <a:xfrm>
            <a:off x="630755" y="3426157"/>
            <a:ext cx="2189658" cy="298122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2700">
            <a:solidFill>
              <a:srgbClr val="06142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4" name="Text 29"/>
          <p:cNvSpPr/>
          <p:nvPr/>
        </p:nvSpPr>
        <p:spPr>
          <a:xfrm>
            <a:off x="537486" y="3525840"/>
            <a:ext cx="2386584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</a:rPr>
              <a:t>Global Wave Dynamics</a:t>
            </a:r>
            <a:endParaRPr lang="en-US" sz="1200" dirty="0"/>
          </a:p>
        </p:txBody>
      </p:sp>
      <p:sp>
        <p:nvSpPr>
          <p:cNvPr id="35" name="Shape 30"/>
          <p:cNvSpPr/>
          <p:nvPr/>
        </p:nvSpPr>
        <p:spPr>
          <a:xfrm>
            <a:off x="777576" y="3799666"/>
            <a:ext cx="1922544" cy="282041"/>
          </a:xfrm>
          <a:prstGeom prst="roundRect">
            <a:avLst>
              <a:gd name="adj" fmla="val 21154"/>
            </a:avLst>
          </a:prstGeom>
          <a:solidFill>
            <a:srgbClr val="C00000"/>
          </a:solidFill>
          <a:ln w="12700">
            <a:solidFill>
              <a:srgbClr val="06142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6" name="Text 31"/>
          <p:cNvSpPr/>
          <p:nvPr/>
        </p:nvSpPr>
        <p:spPr>
          <a:xfrm>
            <a:off x="817075" y="3880375"/>
            <a:ext cx="1810512" cy="877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</a:rPr>
              <a:t>https://globalwavedynamics.com/</a:t>
            </a:r>
            <a:endParaRPr lang="en-US" sz="800" dirty="0"/>
          </a:p>
        </p:txBody>
      </p:sp>
      <p:sp>
        <p:nvSpPr>
          <p:cNvPr id="40" name="TextBox 10">
            <a:extLst>
              <a:ext uri="{FF2B5EF4-FFF2-40B4-BE49-F238E27FC236}">
                <a16:creationId xmlns:a16="http://schemas.microsoft.com/office/drawing/2014/main" id="{DD8598C6-9C7E-F4D7-253A-D0F7F3BDA489}"/>
              </a:ext>
            </a:extLst>
          </p:cNvPr>
          <p:cNvSpPr txBox="1"/>
          <p:nvPr/>
        </p:nvSpPr>
        <p:spPr>
          <a:xfrm>
            <a:off x="90919" y="4160768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sp>
        <p:nvSpPr>
          <p:cNvPr id="44" name="Text 6">
            <a:extLst>
              <a:ext uri="{FF2B5EF4-FFF2-40B4-BE49-F238E27FC236}">
                <a16:creationId xmlns:a16="http://schemas.microsoft.com/office/drawing/2014/main" id="{65F94E9C-910A-171C-0C79-A19801D7E163}"/>
              </a:ext>
            </a:extLst>
          </p:cNvPr>
          <p:cNvSpPr/>
          <p:nvPr/>
        </p:nvSpPr>
        <p:spPr>
          <a:xfrm>
            <a:off x="1079394" y="509828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STEP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45" name="Group 76">
            <a:extLst>
              <a:ext uri="{FF2B5EF4-FFF2-40B4-BE49-F238E27FC236}">
                <a16:creationId xmlns:a16="http://schemas.microsoft.com/office/drawing/2014/main" id="{8D173296-7E83-FF30-00EF-DA1CFE9A42EA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C22B945-0D90-5BA4-D014-92531572FEAE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0075093-0A9E-C7C8-13F5-88263CA39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48" name="TextBox 10">
            <a:extLst>
              <a:ext uri="{FF2B5EF4-FFF2-40B4-BE49-F238E27FC236}">
                <a16:creationId xmlns:a16="http://schemas.microsoft.com/office/drawing/2014/main" id="{BFC1758C-3F3F-57AE-F819-DFD18FF07F1F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49" name="TextBox 10">
            <a:extLst>
              <a:ext uri="{FF2B5EF4-FFF2-40B4-BE49-F238E27FC236}">
                <a16:creationId xmlns:a16="http://schemas.microsoft.com/office/drawing/2014/main" id="{62DB11A4-AD39-1182-A81F-3D7536832789}"/>
              </a:ext>
            </a:extLst>
          </p:cNvPr>
          <p:cNvSpPr txBox="1"/>
          <p:nvPr/>
        </p:nvSpPr>
        <p:spPr>
          <a:xfrm>
            <a:off x="141045" y="4374129"/>
            <a:ext cx="3413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rgbClr val="18255E"/>
                </a:solidFill>
                <a:latin typeface="Outfit" pitchFamily="50" charset="0"/>
              </a:rPr>
              <a:t>12</a:t>
            </a:r>
          </a:p>
        </p:txBody>
      </p:sp>
      <p:cxnSp>
        <p:nvCxnSpPr>
          <p:cNvPr id="50" name="Straight Connector 14">
            <a:extLst>
              <a:ext uri="{FF2B5EF4-FFF2-40B4-BE49-F238E27FC236}">
                <a16:creationId xmlns:a16="http://schemas.microsoft.com/office/drawing/2014/main" id="{7880ED95-AFC1-30FE-53E2-E57E28D8F2AC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Google Shape;140;p11" title="gwd_image-removebg-preview.png">
            <a:extLst>
              <a:ext uri="{FF2B5EF4-FFF2-40B4-BE49-F238E27FC236}">
                <a16:creationId xmlns:a16="http://schemas.microsoft.com/office/drawing/2014/main" id="{3D693CB9-2C12-1C0C-7F30-78B43EB452BD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053" y="6628"/>
            <a:ext cx="7315018" cy="4565371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10896" y="4307527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4" y="1062534"/>
            <a:ext cx="2852928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BUILD THE OPERATING CAPABILITY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4" y="1249071"/>
            <a:ext cx="4005072" cy="471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Build your GCC without building every piece from scratch.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466344" y="1712722"/>
            <a:ext cx="4356202" cy="272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GWD connects the decisions that usually sit in separate workstreams, so the GCC is designed around operating outcomes from the start.</a:t>
            </a:r>
          </a:p>
        </p:txBody>
      </p:sp>
      <p:sp>
        <p:nvSpPr>
          <p:cNvPr id="20" name="Shape 16"/>
          <p:cNvSpPr/>
          <p:nvPr/>
        </p:nvSpPr>
        <p:spPr>
          <a:xfrm>
            <a:off x="482804" y="2170786"/>
            <a:ext cx="4306824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CFDDEA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1" name="Shape 17"/>
          <p:cNvSpPr/>
          <p:nvPr/>
        </p:nvSpPr>
        <p:spPr>
          <a:xfrm>
            <a:off x="576073" y="2203704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800" dirty="0"/>
          </a:p>
        </p:txBody>
      </p:sp>
      <p:sp>
        <p:nvSpPr>
          <p:cNvPr id="22" name="Text 18"/>
          <p:cNvSpPr/>
          <p:nvPr/>
        </p:nvSpPr>
        <p:spPr>
          <a:xfrm>
            <a:off x="592532" y="2244853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21" b="1" dirty="0">
                <a:solidFill>
                  <a:srgbClr val="002060"/>
                </a:solidFill>
              </a:rPr>
              <a:t>1</a:t>
            </a:r>
            <a:endParaRPr lang="en-US" sz="421" dirty="0">
              <a:solidFill>
                <a:srgbClr val="002060"/>
              </a:solidFill>
            </a:endParaRPr>
          </a:p>
        </p:txBody>
      </p:sp>
      <p:sp>
        <p:nvSpPr>
          <p:cNvPr id="23" name="Text 19"/>
          <p:cNvSpPr/>
          <p:nvPr/>
        </p:nvSpPr>
        <p:spPr>
          <a:xfrm>
            <a:off x="888868" y="2220517"/>
            <a:ext cx="3835603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Talent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4" name="Text 20"/>
          <p:cNvSpPr/>
          <p:nvPr/>
        </p:nvSpPr>
        <p:spPr>
          <a:xfrm>
            <a:off x="1525219" y="2215950"/>
            <a:ext cx="208483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Roles, sourcing, assessment, onboarding</a:t>
            </a:r>
          </a:p>
        </p:txBody>
      </p:sp>
      <p:sp>
        <p:nvSpPr>
          <p:cNvPr id="25" name="Shape 21"/>
          <p:cNvSpPr/>
          <p:nvPr/>
        </p:nvSpPr>
        <p:spPr>
          <a:xfrm>
            <a:off x="482804" y="2456078"/>
            <a:ext cx="4306824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CFDDEA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6" name="Shape 22"/>
          <p:cNvSpPr/>
          <p:nvPr/>
        </p:nvSpPr>
        <p:spPr>
          <a:xfrm>
            <a:off x="576073" y="2488997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7" name="Text 23"/>
          <p:cNvSpPr/>
          <p:nvPr/>
        </p:nvSpPr>
        <p:spPr>
          <a:xfrm>
            <a:off x="592532" y="2530145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21" b="1" dirty="0">
                <a:solidFill>
                  <a:srgbClr val="002060"/>
                </a:solidFill>
              </a:rPr>
              <a:t>2</a:t>
            </a:r>
            <a:endParaRPr lang="en-US" sz="421" dirty="0">
              <a:solidFill>
                <a:srgbClr val="002060"/>
              </a:solidFill>
            </a:endParaRPr>
          </a:p>
        </p:txBody>
      </p:sp>
      <p:sp>
        <p:nvSpPr>
          <p:cNvPr id="28" name="Text 24"/>
          <p:cNvSpPr/>
          <p:nvPr/>
        </p:nvSpPr>
        <p:spPr>
          <a:xfrm>
            <a:off x="894659" y="2505553"/>
            <a:ext cx="3835602" cy="111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Process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9" name="Text 25"/>
          <p:cNvSpPr/>
          <p:nvPr/>
        </p:nvSpPr>
        <p:spPr>
          <a:xfrm>
            <a:off x="1536193" y="2511121"/>
            <a:ext cx="208483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Workflows, SOPs, handoffs, QA</a:t>
            </a:r>
          </a:p>
        </p:txBody>
      </p:sp>
      <p:sp>
        <p:nvSpPr>
          <p:cNvPr id="30" name="Shape 26"/>
          <p:cNvSpPr/>
          <p:nvPr/>
        </p:nvSpPr>
        <p:spPr>
          <a:xfrm>
            <a:off x="482804" y="2741371"/>
            <a:ext cx="4306824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CFDDEA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1" name="Shape 27"/>
          <p:cNvSpPr/>
          <p:nvPr/>
        </p:nvSpPr>
        <p:spPr>
          <a:xfrm>
            <a:off x="576073" y="2774290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800"/>
          </a:p>
        </p:txBody>
      </p:sp>
      <p:sp>
        <p:nvSpPr>
          <p:cNvPr id="32" name="Text 28"/>
          <p:cNvSpPr/>
          <p:nvPr/>
        </p:nvSpPr>
        <p:spPr>
          <a:xfrm>
            <a:off x="592532" y="2815438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21" b="1" dirty="0">
                <a:solidFill>
                  <a:srgbClr val="002060"/>
                </a:solidFill>
              </a:rPr>
              <a:t>3</a:t>
            </a:r>
            <a:endParaRPr lang="en-US" sz="421" dirty="0">
              <a:solidFill>
                <a:srgbClr val="002060"/>
              </a:solidFill>
            </a:endParaRPr>
          </a:p>
        </p:txBody>
      </p:sp>
      <p:sp>
        <p:nvSpPr>
          <p:cNvPr id="33" name="Text 29"/>
          <p:cNvSpPr/>
          <p:nvPr/>
        </p:nvSpPr>
        <p:spPr>
          <a:xfrm>
            <a:off x="888869" y="2789429"/>
            <a:ext cx="3835602" cy="172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Technology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34" name="Text 30"/>
          <p:cNvSpPr/>
          <p:nvPr/>
        </p:nvSpPr>
        <p:spPr>
          <a:xfrm>
            <a:off x="1525219" y="2785048"/>
            <a:ext cx="208483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Systems, access, automation, support</a:t>
            </a:r>
          </a:p>
        </p:txBody>
      </p:sp>
      <p:sp>
        <p:nvSpPr>
          <p:cNvPr id="35" name="Shape 31"/>
          <p:cNvSpPr/>
          <p:nvPr/>
        </p:nvSpPr>
        <p:spPr>
          <a:xfrm>
            <a:off x="482804" y="3026664"/>
            <a:ext cx="4306824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CFDDEA"/>
            </a:solidFill>
            <a:prstDash val="solid"/>
          </a:ln>
        </p:spPr>
        <p:txBody>
          <a:bodyPr/>
          <a:lstStyle/>
          <a:p>
            <a:endParaRPr lang="en-IN" sz="800"/>
          </a:p>
        </p:txBody>
      </p:sp>
      <p:sp>
        <p:nvSpPr>
          <p:cNvPr id="36" name="Shape 32"/>
          <p:cNvSpPr/>
          <p:nvPr/>
        </p:nvSpPr>
        <p:spPr>
          <a:xfrm>
            <a:off x="576073" y="3059582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7" name="Text 33"/>
          <p:cNvSpPr/>
          <p:nvPr/>
        </p:nvSpPr>
        <p:spPr>
          <a:xfrm>
            <a:off x="592532" y="3100731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21" b="1" dirty="0">
                <a:solidFill>
                  <a:srgbClr val="002060"/>
                </a:solidFill>
              </a:rPr>
              <a:t>4</a:t>
            </a:r>
            <a:endParaRPr lang="en-US" sz="421" dirty="0">
              <a:solidFill>
                <a:srgbClr val="002060"/>
              </a:solidFill>
            </a:endParaRPr>
          </a:p>
        </p:txBody>
      </p:sp>
      <p:sp>
        <p:nvSpPr>
          <p:cNvPr id="38" name="Text 34"/>
          <p:cNvSpPr/>
          <p:nvPr/>
        </p:nvSpPr>
        <p:spPr>
          <a:xfrm>
            <a:off x="888869" y="3069779"/>
            <a:ext cx="3835602" cy="170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Governance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39" name="Text 35"/>
          <p:cNvSpPr/>
          <p:nvPr/>
        </p:nvSpPr>
        <p:spPr>
          <a:xfrm>
            <a:off x="1525219" y="3083177"/>
            <a:ext cx="208483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KPIs, SLAs, reporting, escalation</a:t>
            </a:r>
          </a:p>
        </p:txBody>
      </p:sp>
      <p:sp>
        <p:nvSpPr>
          <p:cNvPr id="40" name="Shape 36"/>
          <p:cNvSpPr/>
          <p:nvPr/>
        </p:nvSpPr>
        <p:spPr>
          <a:xfrm>
            <a:off x="482804" y="3311957"/>
            <a:ext cx="4306824" cy="230429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12700">
            <a:solidFill>
              <a:srgbClr val="CFDDEA"/>
            </a:solidFill>
            <a:prstDash val="solid"/>
          </a:ln>
        </p:spPr>
        <p:txBody>
          <a:bodyPr/>
          <a:lstStyle/>
          <a:p>
            <a:endParaRPr lang="en-IN" sz="800"/>
          </a:p>
        </p:txBody>
      </p:sp>
      <p:sp>
        <p:nvSpPr>
          <p:cNvPr id="41" name="Shape 37"/>
          <p:cNvSpPr/>
          <p:nvPr/>
        </p:nvSpPr>
        <p:spPr>
          <a:xfrm>
            <a:off x="576073" y="3344875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2" name="Text 38"/>
          <p:cNvSpPr/>
          <p:nvPr/>
        </p:nvSpPr>
        <p:spPr>
          <a:xfrm>
            <a:off x="592532" y="3386024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21" b="1" dirty="0">
                <a:solidFill>
                  <a:srgbClr val="002060"/>
                </a:solidFill>
              </a:rPr>
              <a:t>5</a:t>
            </a:r>
            <a:endParaRPr lang="en-US" sz="421" dirty="0">
              <a:solidFill>
                <a:srgbClr val="002060"/>
              </a:solidFill>
            </a:endParaRPr>
          </a:p>
        </p:txBody>
      </p:sp>
      <p:sp>
        <p:nvSpPr>
          <p:cNvPr id="43" name="Text 39"/>
          <p:cNvSpPr/>
          <p:nvPr/>
        </p:nvSpPr>
        <p:spPr>
          <a:xfrm>
            <a:off x="888867" y="3373041"/>
            <a:ext cx="3835603" cy="118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Operations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44" name="Text 40"/>
          <p:cNvSpPr/>
          <p:nvPr/>
        </p:nvSpPr>
        <p:spPr>
          <a:xfrm>
            <a:off x="1536193" y="3356479"/>
            <a:ext cx="208483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Defined ownership, continuity, scale</a:t>
            </a:r>
          </a:p>
        </p:txBody>
      </p:sp>
      <p:sp>
        <p:nvSpPr>
          <p:cNvPr id="45" name="Shape 41"/>
          <p:cNvSpPr/>
          <p:nvPr/>
        </p:nvSpPr>
        <p:spPr>
          <a:xfrm>
            <a:off x="482804" y="3657600"/>
            <a:ext cx="4306824" cy="285293"/>
          </a:xfrm>
          <a:prstGeom prst="roundRect">
            <a:avLst>
              <a:gd name="adj" fmla="val 15385"/>
            </a:avLst>
          </a:prstGeom>
          <a:solidFill>
            <a:srgbClr val="EEF7FC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6" name="Text 42"/>
          <p:cNvSpPr/>
          <p:nvPr/>
        </p:nvSpPr>
        <p:spPr>
          <a:xfrm>
            <a:off x="646525" y="3709432"/>
            <a:ext cx="3154681" cy="189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CORE IDEA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47" name="Text 43"/>
          <p:cNvSpPr/>
          <p:nvPr/>
        </p:nvSpPr>
        <p:spPr>
          <a:xfrm>
            <a:off x="1448274" y="3740439"/>
            <a:ext cx="3833211" cy="2112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Clarity before headcount. Process before scale. Governance from day one.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48" name="Shape 44"/>
          <p:cNvSpPr/>
          <p:nvPr/>
        </p:nvSpPr>
        <p:spPr>
          <a:xfrm>
            <a:off x="5146244" y="1199693"/>
            <a:ext cx="1618488" cy="2551176"/>
          </a:xfrm>
          <a:prstGeom prst="roundRect">
            <a:avLst>
              <a:gd name="adj" fmla="val 2712"/>
            </a:avLst>
          </a:prstGeom>
          <a:noFill/>
          <a:ln w="12700">
            <a:solidFill>
              <a:srgbClr val="06142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9" name="Text 45"/>
          <p:cNvSpPr/>
          <p:nvPr/>
        </p:nvSpPr>
        <p:spPr>
          <a:xfrm>
            <a:off x="5257755" y="1421628"/>
            <a:ext cx="1289304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One connected operating capability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50" name="Text 46"/>
          <p:cNvSpPr/>
          <p:nvPr/>
        </p:nvSpPr>
        <p:spPr>
          <a:xfrm>
            <a:off x="5281485" y="1891178"/>
            <a:ext cx="1426464" cy="843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A board-ready way to move from intent to defined roles, process ownership, controls and scale.</a:t>
            </a:r>
          </a:p>
        </p:txBody>
      </p:sp>
      <p:sp>
        <p:nvSpPr>
          <p:cNvPr id="51" name="Shape 47"/>
          <p:cNvSpPr/>
          <p:nvPr/>
        </p:nvSpPr>
        <p:spPr>
          <a:xfrm>
            <a:off x="5349240" y="2891483"/>
            <a:ext cx="49378" cy="702259"/>
          </a:xfrm>
          <a:prstGeom prst="rect">
            <a:avLst/>
          </a:prstGeom>
          <a:solidFill>
            <a:srgbClr val="E7193F"/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2" name="Shape 48"/>
          <p:cNvSpPr/>
          <p:nvPr/>
        </p:nvSpPr>
        <p:spPr>
          <a:xfrm>
            <a:off x="5398618" y="2891483"/>
            <a:ext cx="49378" cy="702259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67" name="Text 6">
            <a:extLst>
              <a:ext uri="{FF2B5EF4-FFF2-40B4-BE49-F238E27FC236}">
                <a16:creationId xmlns:a16="http://schemas.microsoft.com/office/drawing/2014/main" id="{E00DA1FA-6287-2EED-826B-8CFA47727C75}"/>
              </a:ext>
            </a:extLst>
          </p:cNvPr>
          <p:cNvSpPr/>
          <p:nvPr/>
        </p:nvSpPr>
        <p:spPr>
          <a:xfrm>
            <a:off x="1087425" y="522122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PROPOSITION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68" name="Group 76">
            <a:extLst>
              <a:ext uri="{FF2B5EF4-FFF2-40B4-BE49-F238E27FC236}">
                <a16:creationId xmlns:a16="http://schemas.microsoft.com/office/drawing/2014/main" id="{785FF2C5-6E25-9E78-6471-A26AAE7B707C}"/>
              </a:ext>
            </a:extLst>
          </p:cNvPr>
          <p:cNvGrpSpPr/>
          <p:nvPr/>
        </p:nvGrpSpPr>
        <p:grpSpPr>
          <a:xfrm>
            <a:off x="0" y="4358927"/>
            <a:ext cx="7315200" cy="217533"/>
            <a:chOff x="-2796174" y="6876053"/>
            <a:chExt cx="14706304" cy="437322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8175445-8EB4-017C-31AA-5BCC60484A7E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926BFF93-0CF6-AEE2-7C26-580BE231C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71" name="TextBox 10">
            <a:extLst>
              <a:ext uri="{FF2B5EF4-FFF2-40B4-BE49-F238E27FC236}">
                <a16:creationId xmlns:a16="http://schemas.microsoft.com/office/drawing/2014/main" id="{AFB88F71-3E0C-7FF0-2311-2E4955FD826A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72" name="TextBox 10">
            <a:extLst>
              <a:ext uri="{FF2B5EF4-FFF2-40B4-BE49-F238E27FC236}">
                <a16:creationId xmlns:a16="http://schemas.microsoft.com/office/drawing/2014/main" id="{7CB5AE46-4B2D-6249-63C8-91102F75956E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2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73" name="Straight Connector 14">
            <a:extLst>
              <a:ext uri="{FF2B5EF4-FFF2-40B4-BE49-F238E27FC236}">
                <a16:creationId xmlns:a16="http://schemas.microsoft.com/office/drawing/2014/main" id="{7721D8C2-E03F-8D4E-1CB0-7A07CFFD9D47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Google Shape;140;p11" title="gwd_image-removebg-preview.png">
            <a:extLst>
              <a:ext uri="{FF2B5EF4-FFF2-40B4-BE49-F238E27FC236}">
                <a16:creationId xmlns:a16="http://schemas.microsoft.com/office/drawing/2014/main" id="{8B47B130-6FA0-BD03-F7BC-47BAF36E62DE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053" y="-7316"/>
            <a:ext cx="7315018" cy="4601011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01752" y="4301666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4" y="1062534"/>
            <a:ext cx="3291840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THE PRESSURE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4" y="1249071"/>
            <a:ext cx="4498848" cy="471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800" b="1" dirty="0">
                <a:solidFill>
                  <a:srgbClr val="002060"/>
                </a:solidFill>
              </a:rPr>
              <a:t>Why are companies looking at GCCs?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468173" y="1580064"/>
            <a:ext cx="4582972" cy="3825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Growth becomes harder when critical work depends on expensive local hiring, fragmented workflows and individual knowledge.</a:t>
            </a:r>
          </a:p>
        </p:txBody>
      </p:sp>
      <p:sp>
        <p:nvSpPr>
          <p:cNvPr id="20" name="Shape 16"/>
          <p:cNvSpPr/>
          <p:nvPr/>
        </p:nvSpPr>
        <p:spPr>
          <a:xfrm>
            <a:off x="482803" y="1956816"/>
            <a:ext cx="2194560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1" name="Shape 17"/>
          <p:cNvSpPr/>
          <p:nvPr/>
        </p:nvSpPr>
        <p:spPr>
          <a:xfrm>
            <a:off x="581558" y="2050085"/>
            <a:ext cx="120701" cy="120701"/>
          </a:xfrm>
          <a:prstGeom prst="ellipse">
            <a:avLst/>
          </a:prstGeom>
          <a:solidFill>
            <a:srgbClr val="E7193F">
              <a:alpha val="90000"/>
            </a:srgbClr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2" name="Text 18"/>
          <p:cNvSpPr/>
          <p:nvPr/>
        </p:nvSpPr>
        <p:spPr>
          <a:xfrm>
            <a:off x="784555" y="2010209"/>
            <a:ext cx="126187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Rising operating costs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3" name="Text 19"/>
          <p:cNvSpPr/>
          <p:nvPr/>
        </p:nvSpPr>
        <p:spPr>
          <a:xfrm>
            <a:off x="784555" y="2133508"/>
            <a:ext cx="1892808" cy="128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700" dirty="0">
                <a:solidFill>
                  <a:srgbClr val="002060"/>
                </a:solidFill>
              </a:rPr>
              <a:t>Support capacity gets expensive as coverage grows.</a:t>
            </a:r>
          </a:p>
        </p:txBody>
      </p:sp>
      <p:sp>
        <p:nvSpPr>
          <p:cNvPr id="24" name="Shape 20"/>
          <p:cNvSpPr/>
          <p:nvPr/>
        </p:nvSpPr>
        <p:spPr>
          <a:xfrm>
            <a:off x="2841955" y="1956816"/>
            <a:ext cx="2194560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5" name="Shape 21"/>
          <p:cNvSpPr/>
          <p:nvPr/>
        </p:nvSpPr>
        <p:spPr>
          <a:xfrm>
            <a:off x="2940710" y="2050085"/>
            <a:ext cx="120701" cy="120701"/>
          </a:xfrm>
          <a:prstGeom prst="ellipse">
            <a:avLst/>
          </a:prstGeom>
          <a:solidFill>
            <a:srgbClr val="002060">
              <a:alpha val="90000"/>
            </a:srgbClr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6" name="Text 22"/>
          <p:cNvSpPr/>
          <p:nvPr/>
        </p:nvSpPr>
        <p:spPr>
          <a:xfrm>
            <a:off x="4070909" y="1135666"/>
            <a:ext cx="126187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endParaRPr lang="en-US" sz="800" b="1" dirty="0">
              <a:solidFill>
                <a:srgbClr val="002060"/>
              </a:solidFill>
            </a:endParaRPr>
          </a:p>
        </p:txBody>
      </p:sp>
      <p:sp>
        <p:nvSpPr>
          <p:cNvPr id="27" name="Text 23"/>
          <p:cNvSpPr/>
          <p:nvPr/>
        </p:nvSpPr>
        <p:spPr>
          <a:xfrm>
            <a:off x="3143707" y="2133508"/>
            <a:ext cx="1892808" cy="128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dirty="0">
                <a:solidFill>
                  <a:srgbClr val="002060"/>
                </a:solidFill>
              </a:rPr>
              <a:t>Specialized roles stay open while demand moves.</a:t>
            </a:r>
          </a:p>
        </p:txBody>
      </p:sp>
      <p:sp>
        <p:nvSpPr>
          <p:cNvPr id="28" name="Shape 24"/>
          <p:cNvSpPr/>
          <p:nvPr/>
        </p:nvSpPr>
        <p:spPr>
          <a:xfrm>
            <a:off x="482803" y="2368296"/>
            <a:ext cx="2194560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9" name="Shape 25"/>
          <p:cNvSpPr/>
          <p:nvPr/>
        </p:nvSpPr>
        <p:spPr>
          <a:xfrm>
            <a:off x="581558" y="2461565"/>
            <a:ext cx="120701" cy="120701"/>
          </a:xfrm>
          <a:prstGeom prst="ellipse">
            <a:avLst/>
          </a:prstGeom>
          <a:solidFill>
            <a:srgbClr val="E7193F">
              <a:alpha val="90000"/>
            </a:srgbClr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0" name="Text 26"/>
          <p:cNvSpPr/>
          <p:nvPr/>
        </p:nvSpPr>
        <p:spPr>
          <a:xfrm>
            <a:off x="784555" y="2421689"/>
            <a:ext cx="126187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Reactive hiring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1" name="Text 27"/>
          <p:cNvSpPr/>
          <p:nvPr/>
        </p:nvSpPr>
        <p:spPr>
          <a:xfrm>
            <a:off x="784555" y="2544988"/>
            <a:ext cx="1892808" cy="128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dirty="0">
                <a:solidFill>
                  <a:srgbClr val="002060"/>
                </a:solidFill>
              </a:rPr>
              <a:t>Role-by-role hiring creates uneven capacity.</a:t>
            </a:r>
          </a:p>
        </p:txBody>
      </p:sp>
      <p:sp>
        <p:nvSpPr>
          <p:cNvPr id="32" name="Shape 28"/>
          <p:cNvSpPr/>
          <p:nvPr/>
        </p:nvSpPr>
        <p:spPr>
          <a:xfrm>
            <a:off x="2841955" y="2368296"/>
            <a:ext cx="2194560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3" name="Shape 29"/>
          <p:cNvSpPr/>
          <p:nvPr/>
        </p:nvSpPr>
        <p:spPr>
          <a:xfrm>
            <a:off x="2940710" y="2461565"/>
            <a:ext cx="120701" cy="120701"/>
          </a:xfrm>
          <a:prstGeom prst="ellipse">
            <a:avLst/>
          </a:prstGeom>
          <a:solidFill>
            <a:srgbClr val="002060">
              <a:alpha val="90000"/>
            </a:srgbClr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4" name="Text 30"/>
          <p:cNvSpPr/>
          <p:nvPr/>
        </p:nvSpPr>
        <p:spPr>
          <a:xfrm>
            <a:off x="3143707" y="2421689"/>
            <a:ext cx="126187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Process fragmentation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5" name="Text 31"/>
          <p:cNvSpPr/>
          <p:nvPr/>
        </p:nvSpPr>
        <p:spPr>
          <a:xfrm>
            <a:off x="3143707" y="2544988"/>
            <a:ext cx="1892808" cy="128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dirty="0">
                <a:solidFill>
                  <a:srgbClr val="002060"/>
                </a:solidFill>
              </a:rPr>
              <a:t>SOPs and handoffs vary across teams and tools.</a:t>
            </a:r>
          </a:p>
        </p:txBody>
      </p:sp>
      <p:sp>
        <p:nvSpPr>
          <p:cNvPr id="36" name="Shape 32"/>
          <p:cNvSpPr/>
          <p:nvPr/>
        </p:nvSpPr>
        <p:spPr>
          <a:xfrm>
            <a:off x="482803" y="2779776"/>
            <a:ext cx="2194560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7" name="Shape 33"/>
          <p:cNvSpPr/>
          <p:nvPr/>
        </p:nvSpPr>
        <p:spPr>
          <a:xfrm>
            <a:off x="581558" y="2873045"/>
            <a:ext cx="120701" cy="120701"/>
          </a:xfrm>
          <a:prstGeom prst="ellipse">
            <a:avLst/>
          </a:prstGeom>
          <a:solidFill>
            <a:srgbClr val="E7193F">
              <a:alpha val="90000"/>
            </a:srgbClr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8" name="Text 34"/>
          <p:cNvSpPr/>
          <p:nvPr/>
        </p:nvSpPr>
        <p:spPr>
          <a:xfrm>
            <a:off x="784555" y="2833169"/>
            <a:ext cx="126187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Scaling complexity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9" name="Text 35"/>
          <p:cNvSpPr/>
          <p:nvPr/>
        </p:nvSpPr>
        <p:spPr>
          <a:xfrm>
            <a:off x="784555" y="2956468"/>
            <a:ext cx="1892808" cy="128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dirty="0">
                <a:solidFill>
                  <a:srgbClr val="002060"/>
                </a:solidFill>
              </a:rPr>
              <a:t>More people can create more coordination risk.</a:t>
            </a:r>
          </a:p>
        </p:txBody>
      </p:sp>
      <p:sp>
        <p:nvSpPr>
          <p:cNvPr id="40" name="Shape 36"/>
          <p:cNvSpPr/>
          <p:nvPr/>
        </p:nvSpPr>
        <p:spPr>
          <a:xfrm>
            <a:off x="2841955" y="2779776"/>
            <a:ext cx="2194560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1" name="Shape 37"/>
          <p:cNvSpPr/>
          <p:nvPr/>
        </p:nvSpPr>
        <p:spPr>
          <a:xfrm>
            <a:off x="2940710" y="2873045"/>
            <a:ext cx="120701" cy="120701"/>
          </a:xfrm>
          <a:prstGeom prst="ellipse">
            <a:avLst/>
          </a:prstGeom>
          <a:solidFill>
            <a:srgbClr val="002060">
              <a:alpha val="90000"/>
            </a:srgbClr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2" name="Text 38"/>
          <p:cNvSpPr/>
          <p:nvPr/>
        </p:nvSpPr>
        <p:spPr>
          <a:xfrm>
            <a:off x="3143707" y="2833169"/>
            <a:ext cx="126187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Management overload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43" name="Text 39"/>
          <p:cNvSpPr/>
          <p:nvPr/>
        </p:nvSpPr>
        <p:spPr>
          <a:xfrm>
            <a:off x="3143707" y="2956468"/>
            <a:ext cx="1892808" cy="128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dirty="0">
                <a:solidFill>
                  <a:srgbClr val="002060"/>
                </a:solidFill>
              </a:rPr>
              <a:t>Leaders get pulled into support execution.</a:t>
            </a:r>
          </a:p>
        </p:txBody>
      </p:sp>
      <p:sp>
        <p:nvSpPr>
          <p:cNvPr id="44" name="Shape 40"/>
          <p:cNvSpPr/>
          <p:nvPr/>
        </p:nvSpPr>
        <p:spPr>
          <a:xfrm>
            <a:off x="482803" y="3317443"/>
            <a:ext cx="4553712" cy="497791"/>
          </a:xfrm>
          <a:prstGeom prst="roundRect">
            <a:avLst>
              <a:gd name="adj" fmla="val 11111"/>
            </a:avLst>
          </a:prstGeom>
          <a:solidFill>
            <a:srgbClr val="EAF7FC"/>
          </a:solidFill>
          <a:ln w="12700">
            <a:solidFill>
              <a:srgbClr val="C8DBEA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5" name="Text 41"/>
          <p:cNvSpPr/>
          <p:nvPr/>
        </p:nvSpPr>
        <p:spPr>
          <a:xfrm>
            <a:off x="565846" y="3338060"/>
            <a:ext cx="4223034" cy="2379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THE GCC OPPORTUNITY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46" name="Text 42"/>
          <p:cNvSpPr/>
          <p:nvPr/>
        </p:nvSpPr>
        <p:spPr>
          <a:xfrm>
            <a:off x="581558" y="3535597"/>
            <a:ext cx="4553712" cy="29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Build a reliable extension of the global operation with talent, process discipline, technology and governance that can scale.</a:t>
            </a:r>
          </a:p>
        </p:txBody>
      </p:sp>
      <p:sp>
        <p:nvSpPr>
          <p:cNvPr id="47" name="Shape 43"/>
          <p:cNvSpPr/>
          <p:nvPr/>
        </p:nvSpPr>
        <p:spPr>
          <a:xfrm>
            <a:off x="5404105" y="1336853"/>
            <a:ext cx="1234440" cy="2073859"/>
          </a:xfrm>
          <a:prstGeom prst="roundRect">
            <a:avLst>
              <a:gd name="adj" fmla="val 3556"/>
            </a:avLst>
          </a:prstGeom>
          <a:noFill/>
          <a:ln w="12700">
            <a:solidFill>
              <a:srgbClr val="06142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8" name="Text 44"/>
          <p:cNvSpPr/>
          <p:nvPr/>
        </p:nvSpPr>
        <p:spPr>
          <a:xfrm>
            <a:off x="5414156" y="1201503"/>
            <a:ext cx="1234440" cy="10094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Pressure is now a capability-design problem.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49" name="Text 45"/>
          <p:cNvSpPr/>
          <p:nvPr/>
        </p:nvSpPr>
        <p:spPr>
          <a:xfrm>
            <a:off x="5473612" y="2037306"/>
            <a:ext cx="1150301" cy="663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Cost, talent, process and governance must be solved together.</a:t>
            </a:r>
          </a:p>
        </p:txBody>
      </p:sp>
      <p:sp>
        <p:nvSpPr>
          <p:cNvPr id="58" name="Text 6">
            <a:extLst>
              <a:ext uri="{FF2B5EF4-FFF2-40B4-BE49-F238E27FC236}">
                <a16:creationId xmlns:a16="http://schemas.microsoft.com/office/drawing/2014/main" id="{AEDBF730-4EC1-700C-0E9A-F0EFA4A221E7}"/>
              </a:ext>
            </a:extLst>
          </p:cNvPr>
          <p:cNvSpPr/>
          <p:nvPr/>
        </p:nvSpPr>
        <p:spPr>
          <a:xfrm>
            <a:off x="1072896" y="441483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GCC?</a:t>
            </a:r>
          </a:p>
        </p:txBody>
      </p:sp>
      <p:grpSp>
        <p:nvGrpSpPr>
          <p:cNvPr id="59" name="Group 76">
            <a:extLst>
              <a:ext uri="{FF2B5EF4-FFF2-40B4-BE49-F238E27FC236}">
                <a16:creationId xmlns:a16="http://schemas.microsoft.com/office/drawing/2014/main" id="{2FF1E2C1-6501-F462-D5F8-B202CDC92C85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54B92A2-77C2-C8BA-88E7-65EC0E13F20A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C0C7A211-4571-87C3-E41F-BC0EA76F9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62" name="TextBox 10">
            <a:extLst>
              <a:ext uri="{FF2B5EF4-FFF2-40B4-BE49-F238E27FC236}">
                <a16:creationId xmlns:a16="http://schemas.microsoft.com/office/drawing/2014/main" id="{B1613C59-582F-2233-ABC5-E3DC70D43394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63" name="TextBox 10">
            <a:extLst>
              <a:ext uri="{FF2B5EF4-FFF2-40B4-BE49-F238E27FC236}">
                <a16:creationId xmlns:a16="http://schemas.microsoft.com/office/drawing/2014/main" id="{8E854FA5-7E8F-2E27-1DB9-02A183D1EE4E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3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64" name="Straight Connector 14">
            <a:extLst>
              <a:ext uri="{FF2B5EF4-FFF2-40B4-BE49-F238E27FC236}">
                <a16:creationId xmlns:a16="http://schemas.microsoft.com/office/drawing/2014/main" id="{57D089EA-1483-7253-0937-523C4B3D35E3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Google Shape;140;p11" title="gwd_image-removebg-preview.png">
            <a:extLst>
              <a:ext uri="{FF2B5EF4-FFF2-40B4-BE49-F238E27FC236}">
                <a16:creationId xmlns:a16="http://schemas.microsoft.com/office/drawing/2014/main" id="{07F0C8BE-B8B4-149C-42E7-0F1B206213C4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7" name="Text 30">
            <a:extLst>
              <a:ext uri="{FF2B5EF4-FFF2-40B4-BE49-F238E27FC236}">
                <a16:creationId xmlns:a16="http://schemas.microsoft.com/office/drawing/2014/main" id="{F0EFAD71-A8C0-00A7-B3F9-3990DB6A1B76}"/>
              </a:ext>
            </a:extLst>
          </p:cNvPr>
          <p:cNvSpPr/>
          <p:nvPr/>
        </p:nvSpPr>
        <p:spPr>
          <a:xfrm>
            <a:off x="3138651" y="1982084"/>
            <a:ext cx="1261872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Talent gaps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10896" y="4289943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4" y="1037482"/>
            <a:ext cx="3291840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WHAT IS GCC-IN-A-BOX?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3" y="1182169"/>
            <a:ext cx="4301337" cy="521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One framework. Multiple capabilities. One partner.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477317" y="1703916"/>
            <a:ext cx="3291840" cy="1536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r>
              <a:rPr lang="en-US" sz="900" dirty="0">
                <a:solidFill>
                  <a:srgbClr val="002060"/>
                </a:solidFill>
              </a:rPr>
              <a:t>The model turns separate decisions into one connected operating system.</a:t>
            </a:r>
          </a:p>
        </p:txBody>
      </p:sp>
      <p:sp>
        <p:nvSpPr>
          <p:cNvPr id="20" name="Shape 16"/>
          <p:cNvSpPr/>
          <p:nvPr/>
        </p:nvSpPr>
        <p:spPr>
          <a:xfrm>
            <a:off x="493776" y="1901952"/>
            <a:ext cx="4882896" cy="1794049"/>
          </a:xfrm>
          <a:prstGeom prst="roundRect">
            <a:avLst>
              <a:gd name="adj" fmla="val 2909"/>
            </a:avLst>
          </a:prstGeom>
          <a:solidFill>
            <a:schemeClr val="bg1"/>
          </a:solidFill>
          <a:ln w="12700">
            <a:solidFill>
              <a:srgbClr val="002060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/>
          </a:p>
        </p:txBody>
      </p:sp>
      <p:sp>
        <p:nvSpPr>
          <p:cNvPr id="21" name="Shape 17"/>
          <p:cNvSpPr/>
          <p:nvPr/>
        </p:nvSpPr>
        <p:spPr>
          <a:xfrm>
            <a:off x="2367382" y="1984102"/>
            <a:ext cx="1061618" cy="1003794"/>
          </a:xfrm>
          <a:prstGeom prst="ellipse">
            <a:avLst/>
          </a:prstGeom>
          <a:solidFill>
            <a:srgbClr val="F9FCFE"/>
          </a:solidFill>
          <a:ln w="12700">
            <a:solidFill>
              <a:srgbClr val="002060"/>
            </a:solidFill>
            <a:prstDash val="solid"/>
          </a:ln>
          <a:effectLst>
            <a:outerShdw blurRad="15240" dist="50800" dir="2700000" algn="bl" rotWithShape="0">
              <a:srgbClr val="1B3150">
                <a:alpha val="12000"/>
              </a:srgbClr>
            </a:outerShdw>
          </a:effectLst>
        </p:spPr>
        <p:txBody>
          <a:bodyPr/>
          <a:lstStyle/>
          <a:p>
            <a:endParaRPr lang="en-IN" sz="674"/>
          </a:p>
        </p:txBody>
      </p:sp>
      <p:sp>
        <p:nvSpPr>
          <p:cNvPr id="22" name="Text 18"/>
          <p:cNvSpPr/>
          <p:nvPr/>
        </p:nvSpPr>
        <p:spPr>
          <a:xfrm>
            <a:off x="2785590" y="2291751"/>
            <a:ext cx="577073" cy="203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b="1" dirty="0">
                <a:solidFill>
                  <a:srgbClr val="06142E"/>
                </a:solidFill>
              </a:rPr>
              <a:t>GWD’S</a:t>
            </a:r>
            <a:endParaRPr lang="en-US" sz="800" dirty="0"/>
          </a:p>
        </p:txBody>
      </p:sp>
      <p:sp>
        <p:nvSpPr>
          <p:cNvPr id="23" name="Text 19"/>
          <p:cNvSpPr/>
          <p:nvPr/>
        </p:nvSpPr>
        <p:spPr>
          <a:xfrm>
            <a:off x="2322119" y="2444843"/>
            <a:ext cx="1152144" cy="120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06142E"/>
                </a:solidFill>
              </a:rPr>
              <a:t>GCC-in-a-Box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2497685" y="2615186"/>
            <a:ext cx="913485" cy="252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Operating capability</a:t>
            </a:r>
          </a:p>
        </p:txBody>
      </p:sp>
      <p:sp>
        <p:nvSpPr>
          <p:cNvPr id="25" name="Shape 21"/>
          <p:cNvSpPr/>
          <p:nvPr/>
        </p:nvSpPr>
        <p:spPr>
          <a:xfrm>
            <a:off x="740664" y="3026664"/>
            <a:ext cx="779069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6" name="Text 22"/>
          <p:cNvSpPr/>
          <p:nvPr/>
        </p:nvSpPr>
        <p:spPr>
          <a:xfrm>
            <a:off x="784555" y="3092501"/>
            <a:ext cx="691286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C00000"/>
                </a:solidFill>
              </a:rPr>
              <a:t>Strategy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7" name="Shape 23"/>
          <p:cNvSpPr/>
          <p:nvPr/>
        </p:nvSpPr>
        <p:spPr>
          <a:xfrm>
            <a:off x="1837944" y="3026664"/>
            <a:ext cx="779069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8" name="Text 24"/>
          <p:cNvSpPr/>
          <p:nvPr/>
        </p:nvSpPr>
        <p:spPr>
          <a:xfrm>
            <a:off x="1881835" y="3092501"/>
            <a:ext cx="691286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Talent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9" name="Shape 25"/>
          <p:cNvSpPr/>
          <p:nvPr/>
        </p:nvSpPr>
        <p:spPr>
          <a:xfrm>
            <a:off x="2935224" y="3026664"/>
            <a:ext cx="779069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0" name="Text 26"/>
          <p:cNvSpPr/>
          <p:nvPr/>
        </p:nvSpPr>
        <p:spPr>
          <a:xfrm>
            <a:off x="2979115" y="3092501"/>
            <a:ext cx="691286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C00000"/>
                </a:solidFill>
              </a:rPr>
              <a:t>Process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31" name="Shape 27"/>
          <p:cNvSpPr/>
          <p:nvPr/>
        </p:nvSpPr>
        <p:spPr>
          <a:xfrm>
            <a:off x="4032504" y="3026664"/>
            <a:ext cx="779069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2" name="Text 28"/>
          <p:cNvSpPr/>
          <p:nvPr/>
        </p:nvSpPr>
        <p:spPr>
          <a:xfrm>
            <a:off x="4076395" y="3092501"/>
            <a:ext cx="691286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Technology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3" name="Shape 29"/>
          <p:cNvSpPr/>
          <p:nvPr/>
        </p:nvSpPr>
        <p:spPr>
          <a:xfrm>
            <a:off x="740664" y="3298925"/>
            <a:ext cx="779069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4" name="Text 30"/>
          <p:cNvSpPr/>
          <p:nvPr/>
        </p:nvSpPr>
        <p:spPr>
          <a:xfrm>
            <a:off x="784555" y="3358786"/>
            <a:ext cx="691286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C00000"/>
                </a:solidFill>
              </a:rPr>
              <a:t>Finance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35" name="Shape 31"/>
          <p:cNvSpPr/>
          <p:nvPr/>
        </p:nvSpPr>
        <p:spPr>
          <a:xfrm>
            <a:off x="1837944" y="3298925"/>
            <a:ext cx="779069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6" name="Text 32"/>
          <p:cNvSpPr/>
          <p:nvPr/>
        </p:nvSpPr>
        <p:spPr>
          <a:xfrm>
            <a:off x="1881835" y="3358786"/>
            <a:ext cx="691286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Operations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7" name="Shape 33"/>
          <p:cNvSpPr/>
          <p:nvPr/>
        </p:nvSpPr>
        <p:spPr>
          <a:xfrm>
            <a:off x="2935224" y="3298925"/>
            <a:ext cx="779069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C0000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8" name="Text 34"/>
          <p:cNvSpPr/>
          <p:nvPr/>
        </p:nvSpPr>
        <p:spPr>
          <a:xfrm>
            <a:off x="2979115" y="3358786"/>
            <a:ext cx="691286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C00000"/>
                </a:solidFill>
              </a:rPr>
              <a:t>Governance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39" name="Shape 35"/>
          <p:cNvSpPr/>
          <p:nvPr/>
        </p:nvSpPr>
        <p:spPr>
          <a:xfrm>
            <a:off x="4032504" y="3298925"/>
            <a:ext cx="779069" cy="230429"/>
          </a:xfrm>
          <a:prstGeom prst="roundRect">
            <a:avLst>
              <a:gd name="adj" fmla="val 26190"/>
            </a:avLst>
          </a:prstGeom>
          <a:solidFill>
            <a:srgbClr val="FFFFFF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0" name="Text 36"/>
          <p:cNvSpPr/>
          <p:nvPr/>
        </p:nvSpPr>
        <p:spPr>
          <a:xfrm>
            <a:off x="4076395" y="3358786"/>
            <a:ext cx="691286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Scale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41" name="Text 37"/>
          <p:cNvSpPr/>
          <p:nvPr/>
        </p:nvSpPr>
        <p:spPr>
          <a:xfrm>
            <a:off x="498041" y="4003650"/>
            <a:ext cx="6223009" cy="1126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i="1" dirty="0">
                <a:solidFill>
                  <a:srgbClr val="002060"/>
                </a:solidFill>
              </a:rPr>
              <a:t>Design the GCC as a capability, not a collection of vacancies.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7" name="Text 6">
            <a:extLst>
              <a:ext uri="{FF2B5EF4-FFF2-40B4-BE49-F238E27FC236}">
                <a16:creationId xmlns:a16="http://schemas.microsoft.com/office/drawing/2014/main" id="{762CE2B2-D3BD-DF4E-94FE-054C210E1472}"/>
              </a:ext>
            </a:extLst>
          </p:cNvPr>
          <p:cNvSpPr/>
          <p:nvPr/>
        </p:nvSpPr>
        <p:spPr>
          <a:xfrm>
            <a:off x="1079394" y="522194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58" name="Group 76">
            <a:extLst>
              <a:ext uri="{FF2B5EF4-FFF2-40B4-BE49-F238E27FC236}">
                <a16:creationId xmlns:a16="http://schemas.microsoft.com/office/drawing/2014/main" id="{A57A2CFE-4C9C-7715-8FAC-66889E64FD81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5988637-4A63-C258-A9AF-932EF32D3FB2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22B64FC6-7C6E-47A5-4DA3-8C85621CD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61" name="TextBox 10">
            <a:extLst>
              <a:ext uri="{FF2B5EF4-FFF2-40B4-BE49-F238E27FC236}">
                <a16:creationId xmlns:a16="http://schemas.microsoft.com/office/drawing/2014/main" id="{A0AA62AB-C447-C6A9-52DE-2644F5E60318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62" name="TextBox 10">
            <a:extLst>
              <a:ext uri="{FF2B5EF4-FFF2-40B4-BE49-F238E27FC236}">
                <a16:creationId xmlns:a16="http://schemas.microsoft.com/office/drawing/2014/main" id="{49D7CDF4-F1A2-6577-8C2D-409D0E172646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4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63" name="Straight Connector 14">
            <a:extLst>
              <a:ext uri="{FF2B5EF4-FFF2-40B4-BE49-F238E27FC236}">
                <a16:creationId xmlns:a16="http://schemas.microsoft.com/office/drawing/2014/main" id="{562F6D62-D883-88BE-4AF5-EB0E1AB6D13E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Google Shape;140;p11" title="gwd_image-removebg-preview.png">
            <a:extLst>
              <a:ext uri="{FF2B5EF4-FFF2-40B4-BE49-F238E27FC236}">
                <a16:creationId xmlns:a16="http://schemas.microsoft.com/office/drawing/2014/main" id="{A3AB45FB-7CCE-758C-8D5B-8AB6F6D1E871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053" y="-4572"/>
            <a:ext cx="7315018" cy="4576571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10896" y="4280683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4" y="1062534"/>
            <a:ext cx="3291840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EIGHT CONNECTED MODULES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4" y="1249071"/>
            <a:ext cx="3621024" cy="471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What sits inside the box?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477317" y="1611173"/>
            <a:ext cx="4411066" cy="252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Each module answers a different part of the GCC build - together they create the operating foundation.</a:t>
            </a:r>
          </a:p>
        </p:txBody>
      </p:sp>
      <p:sp>
        <p:nvSpPr>
          <p:cNvPr id="20" name="Shape 16"/>
          <p:cNvSpPr/>
          <p:nvPr/>
        </p:nvSpPr>
        <p:spPr>
          <a:xfrm>
            <a:off x="482804" y="1874520"/>
            <a:ext cx="2167128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1" name="Shape 17"/>
          <p:cNvSpPr/>
          <p:nvPr/>
        </p:nvSpPr>
        <p:spPr>
          <a:xfrm>
            <a:off x="581559" y="1945843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2" name="Text 18"/>
          <p:cNvSpPr/>
          <p:nvPr/>
        </p:nvSpPr>
        <p:spPr>
          <a:xfrm>
            <a:off x="598018" y="1986992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" b="1" dirty="0">
                <a:solidFill>
                  <a:srgbClr val="C00000"/>
                </a:solidFill>
              </a:rPr>
              <a:t>1</a:t>
            </a:r>
            <a:endParaRPr lang="en-US" sz="600" dirty="0">
              <a:solidFill>
                <a:srgbClr val="C00000"/>
              </a:solidFill>
            </a:endParaRPr>
          </a:p>
        </p:txBody>
      </p:sp>
      <p:sp>
        <p:nvSpPr>
          <p:cNvPr id="23" name="Text 19"/>
          <p:cNvSpPr/>
          <p:nvPr/>
        </p:nvSpPr>
        <p:spPr>
          <a:xfrm>
            <a:off x="894283" y="1934120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GCC Strategy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4" name="Text 20"/>
          <p:cNvSpPr/>
          <p:nvPr/>
        </p:nvSpPr>
        <p:spPr>
          <a:xfrm>
            <a:off x="877824" y="2061331"/>
            <a:ext cx="1755648" cy="102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Ownership, business case, scope</a:t>
            </a:r>
          </a:p>
        </p:txBody>
      </p:sp>
      <p:sp>
        <p:nvSpPr>
          <p:cNvPr id="25" name="Shape 21"/>
          <p:cNvSpPr/>
          <p:nvPr/>
        </p:nvSpPr>
        <p:spPr>
          <a:xfrm>
            <a:off x="2841956" y="1874520"/>
            <a:ext cx="2167128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6" name="Shape 22"/>
          <p:cNvSpPr/>
          <p:nvPr/>
        </p:nvSpPr>
        <p:spPr>
          <a:xfrm>
            <a:off x="2940711" y="1945843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7" name="Text 23"/>
          <p:cNvSpPr/>
          <p:nvPr/>
        </p:nvSpPr>
        <p:spPr>
          <a:xfrm>
            <a:off x="2957170" y="1986992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" b="1" dirty="0">
                <a:solidFill>
                  <a:srgbClr val="C00000"/>
                </a:solidFill>
              </a:rPr>
              <a:t>2</a:t>
            </a:r>
            <a:endParaRPr lang="en-US" sz="600" dirty="0">
              <a:solidFill>
                <a:srgbClr val="C00000"/>
              </a:solidFill>
            </a:endParaRPr>
          </a:p>
        </p:txBody>
      </p:sp>
      <p:sp>
        <p:nvSpPr>
          <p:cNvPr id="28" name="Text 24"/>
          <p:cNvSpPr/>
          <p:nvPr/>
        </p:nvSpPr>
        <p:spPr>
          <a:xfrm>
            <a:off x="3253435" y="1934120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Talent Engine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29" name="Text 25"/>
          <p:cNvSpPr/>
          <p:nvPr/>
        </p:nvSpPr>
        <p:spPr>
          <a:xfrm>
            <a:off x="3236976" y="2061331"/>
            <a:ext cx="1755648" cy="102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Role design, hiring, onboarding</a:t>
            </a:r>
          </a:p>
        </p:txBody>
      </p:sp>
      <p:sp>
        <p:nvSpPr>
          <p:cNvPr id="30" name="Shape 26"/>
          <p:cNvSpPr/>
          <p:nvPr/>
        </p:nvSpPr>
        <p:spPr>
          <a:xfrm>
            <a:off x="482804" y="2269541"/>
            <a:ext cx="2167128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1" name="Shape 27"/>
          <p:cNvSpPr/>
          <p:nvPr/>
        </p:nvSpPr>
        <p:spPr>
          <a:xfrm>
            <a:off x="581559" y="2340864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2" name="Text 28"/>
          <p:cNvSpPr/>
          <p:nvPr/>
        </p:nvSpPr>
        <p:spPr>
          <a:xfrm>
            <a:off x="598018" y="2382013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" b="1" dirty="0">
                <a:solidFill>
                  <a:srgbClr val="C00000"/>
                </a:solidFill>
              </a:rPr>
              <a:t>3</a:t>
            </a:r>
            <a:endParaRPr lang="en-US" sz="600" dirty="0">
              <a:solidFill>
                <a:srgbClr val="C00000"/>
              </a:solidFill>
            </a:endParaRPr>
          </a:p>
        </p:txBody>
      </p:sp>
      <p:sp>
        <p:nvSpPr>
          <p:cNvPr id="33" name="Text 29"/>
          <p:cNvSpPr/>
          <p:nvPr/>
        </p:nvSpPr>
        <p:spPr>
          <a:xfrm>
            <a:off x="894283" y="2329141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Process Design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34" name="Text 30"/>
          <p:cNvSpPr/>
          <p:nvPr/>
        </p:nvSpPr>
        <p:spPr>
          <a:xfrm>
            <a:off x="877824" y="2456351"/>
            <a:ext cx="1755648" cy="102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Workflow, SOPs, handoffs</a:t>
            </a:r>
          </a:p>
        </p:txBody>
      </p:sp>
      <p:sp>
        <p:nvSpPr>
          <p:cNvPr id="35" name="Shape 31"/>
          <p:cNvSpPr/>
          <p:nvPr/>
        </p:nvSpPr>
        <p:spPr>
          <a:xfrm>
            <a:off x="2841956" y="2269541"/>
            <a:ext cx="2167128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6" name="Shape 32"/>
          <p:cNvSpPr/>
          <p:nvPr/>
        </p:nvSpPr>
        <p:spPr>
          <a:xfrm>
            <a:off x="2940711" y="2340864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7" name="Text 33"/>
          <p:cNvSpPr/>
          <p:nvPr/>
        </p:nvSpPr>
        <p:spPr>
          <a:xfrm>
            <a:off x="2957170" y="2382013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" b="1" dirty="0">
                <a:solidFill>
                  <a:srgbClr val="C00000"/>
                </a:solidFill>
              </a:rPr>
              <a:t>4</a:t>
            </a:r>
            <a:endParaRPr lang="en-US" sz="600" dirty="0">
              <a:solidFill>
                <a:srgbClr val="C00000"/>
              </a:solidFill>
            </a:endParaRPr>
          </a:p>
        </p:txBody>
      </p:sp>
      <p:sp>
        <p:nvSpPr>
          <p:cNvPr id="38" name="Text 34"/>
          <p:cNvSpPr/>
          <p:nvPr/>
        </p:nvSpPr>
        <p:spPr>
          <a:xfrm>
            <a:off x="3253435" y="2329141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Technology &amp; IT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39" name="Text 35"/>
          <p:cNvSpPr/>
          <p:nvPr/>
        </p:nvSpPr>
        <p:spPr>
          <a:xfrm>
            <a:off x="3236976" y="2456351"/>
            <a:ext cx="1755648" cy="102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Systems, security, automation</a:t>
            </a:r>
          </a:p>
        </p:txBody>
      </p:sp>
      <p:sp>
        <p:nvSpPr>
          <p:cNvPr id="40" name="Shape 36"/>
          <p:cNvSpPr/>
          <p:nvPr/>
        </p:nvSpPr>
        <p:spPr>
          <a:xfrm>
            <a:off x="482804" y="2664562"/>
            <a:ext cx="2167128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1" name="Shape 37"/>
          <p:cNvSpPr/>
          <p:nvPr/>
        </p:nvSpPr>
        <p:spPr>
          <a:xfrm>
            <a:off x="581559" y="2735885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2" name="Text 38"/>
          <p:cNvSpPr/>
          <p:nvPr/>
        </p:nvSpPr>
        <p:spPr>
          <a:xfrm>
            <a:off x="598018" y="2777033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" b="1" dirty="0">
                <a:solidFill>
                  <a:srgbClr val="C00000"/>
                </a:solidFill>
              </a:rPr>
              <a:t>5</a:t>
            </a:r>
            <a:endParaRPr lang="en-US" sz="600" dirty="0">
              <a:solidFill>
                <a:srgbClr val="C00000"/>
              </a:solidFill>
            </a:endParaRPr>
          </a:p>
        </p:txBody>
      </p:sp>
      <p:sp>
        <p:nvSpPr>
          <p:cNvPr id="43" name="Text 39"/>
          <p:cNvSpPr/>
          <p:nvPr/>
        </p:nvSpPr>
        <p:spPr>
          <a:xfrm>
            <a:off x="894283" y="2724161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Finance Services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44" name="Text 40"/>
          <p:cNvSpPr/>
          <p:nvPr/>
        </p:nvSpPr>
        <p:spPr>
          <a:xfrm>
            <a:off x="877824" y="2851372"/>
            <a:ext cx="1755648" cy="102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Billing, AP/AR, reporting, controls</a:t>
            </a:r>
          </a:p>
        </p:txBody>
      </p:sp>
      <p:sp>
        <p:nvSpPr>
          <p:cNvPr id="45" name="Shape 41"/>
          <p:cNvSpPr/>
          <p:nvPr/>
        </p:nvSpPr>
        <p:spPr>
          <a:xfrm>
            <a:off x="2841956" y="2664562"/>
            <a:ext cx="2167128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6" name="Shape 42"/>
          <p:cNvSpPr/>
          <p:nvPr/>
        </p:nvSpPr>
        <p:spPr>
          <a:xfrm>
            <a:off x="2940711" y="2735885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7" name="Text 43"/>
          <p:cNvSpPr/>
          <p:nvPr/>
        </p:nvSpPr>
        <p:spPr>
          <a:xfrm>
            <a:off x="2957170" y="2777033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" b="1" dirty="0">
                <a:solidFill>
                  <a:srgbClr val="C00000"/>
                </a:solidFill>
              </a:rPr>
              <a:t>6</a:t>
            </a:r>
            <a:endParaRPr lang="en-US" sz="600" dirty="0">
              <a:solidFill>
                <a:srgbClr val="C00000"/>
              </a:solidFill>
            </a:endParaRPr>
          </a:p>
        </p:txBody>
      </p:sp>
      <p:sp>
        <p:nvSpPr>
          <p:cNvPr id="48" name="Text 44"/>
          <p:cNvSpPr/>
          <p:nvPr/>
        </p:nvSpPr>
        <p:spPr>
          <a:xfrm>
            <a:off x="3253435" y="2724161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Operations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49" name="Text 45"/>
          <p:cNvSpPr/>
          <p:nvPr/>
        </p:nvSpPr>
        <p:spPr>
          <a:xfrm>
            <a:off x="3236976" y="2851372"/>
            <a:ext cx="1755648" cy="102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Execution, documentation, continuity</a:t>
            </a:r>
          </a:p>
        </p:txBody>
      </p:sp>
      <p:sp>
        <p:nvSpPr>
          <p:cNvPr id="50" name="Shape 46"/>
          <p:cNvSpPr/>
          <p:nvPr/>
        </p:nvSpPr>
        <p:spPr>
          <a:xfrm>
            <a:off x="482804" y="3059583"/>
            <a:ext cx="2167128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1" name="Shape 47"/>
          <p:cNvSpPr/>
          <p:nvPr/>
        </p:nvSpPr>
        <p:spPr>
          <a:xfrm>
            <a:off x="581559" y="3130906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2" name="Text 48"/>
          <p:cNvSpPr/>
          <p:nvPr/>
        </p:nvSpPr>
        <p:spPr>
          <a:xfrm>
            <a:off x="598018" y="3172054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" b="1" dirty="0">
                <a:solidFill>
                  <a:srgbClr val="C00000"/>
                </a:solidFill>
              </a:rPr>
              <a:t>7</a:t>
            </a:r>
            <a:endParaRPr lang="en-US" sz="600" dirty="0">
              <a:solidFill>
                <a:srgbClr val="C00000"/>
              </a:solidFill>
            </a:endParaRPr>
          </a:p>
        </p:txBody>
      </p:sp>
      <p:sp>
        <p:nvSpPr>
          <p:cNvPr id="53" name="Text 49"/>
          <p:cNvSpPr/>
          <p:nvPr/>
        </p:nvSpPr>
        <p:spPr>
          <a:xfrm>
            <a:off x="894283" y="3119182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Governance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54" name="Text 50"/>
          <p:cNvSpPr/>
          <p:nvPr/>
        </p:nvSpPr>
        <p:spPr>
          <a:xfrm>
            <a:off x="877824" y="3246393"/>
            <a:ext cx="1755648" cy="102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KPIs, SLAs, QA, escalation</a:t>
            </a:r>
          </a:p>
        </p:txBody>
      </p:sp>
      <p:sp>
        <p:nvSpPr>
          <p:cNvPr id="55" name="Shape 51"/>
          <p:cNvSpPr/>
          <p:nvPr/>
        </p:nvSpPr>
        <p:spPr>
          <a:xfrm>
            <a:off x="2841956" y="3059583"/>
            <a:ext cx="2167128" cy="318211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6" name="Shape 52"/>
          <p:cNvSpPr/>
          <p:nvPr/>
        </p:nvSpPr>
        <p:spPr>
          <a:xfrm>
            <a:off x="2940711" y="3130906"/>
            <a:ext cx="235915" cy="164592"/>
          </a:xfrm>
          <a:prstGeom prst="roundRect">
            <a:avLst>
              <a:gd name="adj" fmla="val 20000"/>
            </a:avLst>
          </a:prstGeom>
          <a:solidFill>
            <a:srgbClr val="EEF7FC"/>
          </a:solidFill>
          <a:ln w="12700">
            <a:solidFill>
              <a:srgbClr val="EEF7FC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7" name="Text 53"/>
          <p:cNvSpPr/>
          <p:nvPr/>
        </p:nvSpPr>
        <p:spPr>
          <a:xfrm>
            <a:off x="2957170" y="3172054"/>
            <a:ext cx="202997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" b="1" dirty="0">
                <a:solidFill>
                  <a:srgbClr val="C00000"/>
                </a:solidFill>
              </a:rPr>
              <a:t>8</a:t>
            </a:r>
            <a:endParaRPr lang="en-US" sz="600" dirty="0">
              <a:solidFill>
                <a:srgbClr val="C00000"/>
              </a:solidFill>
            </a:endParaRPr>
          </a:p>
        </p:txBody>
      </p:sp>
      <p:sp>
        <p:nvSpPr>
          <p:cNvPr id="58" name="Text 54"/>
          <p:cNvSpPr/>
          <p:nvPr/>
        </p:nvSpPr>
        <p:spPr>
          <a:xfrm>
            <a:off x="3253435" y="3119182"/>
            <a:ext cx="1371600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C00000"/>
                </a:solidFill>
              </a:rPr>
              <a:t>Scale &amp; Improve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59" name="Text 55"/>
          <p:cNvSpPr/>
          <p:nvPr/>
        </p:nvSpPr>
        <p:spPr>
          <a:xfrm>
            <a:off x="3236976" y="3246393"/>
            <a:ext cx="1755648" cy="102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Capacity, optimization, next waves</a:t>
            </a:r>
          </a:p>
        </p:txBody>
      </p:sp>
      <p:sp>
        <p:nvSpPr>
          <p:cNvPr id="60" name="Shape 56"/>
          <p:cNvSpPr/>
          <p:nvPr/>
        </p:nvSpPr>
        <p:spPr>
          <a:xfrm>
            <a:off x="5420563" y="1435609"/>
            <a:ext cx="1152144" cy="2002536"/>
          </a:xfrm>
          <a:prstGeom prst="roundRect">
            <a:avLst>
              <a:gd name="adj" fmla="val 3810"/>
            </a:avLst>
          </a:prstGeom>
          <a:noFill/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61" name="Shape 57"/>
          <p:cNvSpPr/>
          <p:nvPr/>
        </p:nvSpPr>
        <p:spPr>
          <a:xfrm>
            <a:off x="5612588" y="1644091"/>
            <a:ext cx="49378" cy="548640"/>
          </a:xfrm>
          <a:prstGeom prst="rect">
            <a:avLst/>
          </a:prstGeom>
          <a:solidFill>
            <a:srgbClr val="E7193F"/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62" name="Shape 58"/>
          <p:cNvSpPr/>
          <p:nvPr/>
        </p:nvSpPr>
        <p:spPr>
          <a:xfrm>
            <a:off x="5661965" y="1644091"/>
            <a:ext cx="49378" cy="548640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63" name="Text 59"/>
          <p:cNvSpPr/>
          <p:nvPr/>
        </p:nvSpPr>
        <p:spPr>
          <a:xfrm>
            <a:off x="5749746" y="1611173"/>
            <a:ext cx="762611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Eight modules, one launch system.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64" name="Text 60"/>
          <p:cNvSpPr/>
          <p:nvPr/>
        </p:nvSpPr>
        <p:spPr>
          <a:xfrm>
            <a:off x="5508347" y="2499970"/>
            <a:ext cx="90525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r>
              <a:rPr lang="en-US" sz="900" b="1" dirty="0">
                <a:solidFill>
                  <a:srgbClr val="C00000"/>
                </a:solidFill>
              </a:rPr>
              <a:t>Use the modules as an executive checklist for scope, funding and operating readiness.</a:t>
            </a:r>
          </a:p>
        </p:txBody>
      </p:sp>
      <p:sp>
        <p:nvSpPr>
          <p:cNvPr id="73" name="Text 6">
            <a:extLst>
              <a:ext uri="{FF2B5EF4-FFF2-40B4-BE49-F238E27FC236}">
                <a16:creationId xmlns:a16="http://schemas.microsoft.com/office/drawing/2014/main" id="{492B3FC5-325D-F7B1-47A3-73D9DB9ECD1B}"/>
              </a:ext>
            </a:extLst>
          </p:cNvPr>
          <p:cNvSpPr/>
          <p:nvPr/>
        </p:nvSpPr>
        <p:spPr>
          <a:xfrm>
            <a:off x="1087425" y="530451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WHAT'S INSIDE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74" name="Group 76">
            <a:extLst>
              <a:ext uri="{FF2B5EF4-FFF2-40B4-BE49-F238E27FC236}">
                <a16:creationId xmlns:a16="http://schemas.microsoft.com/office/drawing/2014/main" id="{06DB7DAE-594F-27BA-28F5-CA67142F5CF6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3E25D00-1716-DABB-D286-AEF345933AA3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8E245871-C6F3-8F13-2771-8E035B12B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77" name="TextBox 10">
            <a:extLst>
              <a:ext uri="{FF2B5EF4-FFF2-40B4-BE49-F238E27FC236}">
                <a16:creationId xmlns:a16="http://schemas.microsoft.com/office/drawing/2014/main" id="{2FD7FE05-0821-E706-8A26-41D0110A2DBF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78" name="TextBox 10">
            <a:extLst>
              <a:ext uri="{FF2B5EF4-FFF2-40B4-BE49-F238E27FC236}">
                <a16:creationId xmlns:a16="http://schemas.microsoft.com/office/drawing/2014/main" id="{D0890276-5EC8-7CEA-9A4D-FC210ED317BE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5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79" name="Straight Connector 14">
            <a:extLst>
              <a:ext uri="{FF2B5EF4-FFF2-40B4-BE49-F238E27FC236}">
                <a16:creationId xmlns:a16="http://schemas.microsoft.com/office/drawing/2014/main" id="{677FA5CD-FAB8-2907-1EB8-BC9A3E4E1973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Google Shape;140;p11" title="gwd_image-removebg-preview.png">
            <a:extLst>
              <a:ext uri="{FF2B5EF4-FFF2-40B4-BE49-F238E27FC236}">
                <a16:creationId xmlns:a16="http://schemas.microsoft.com/office/drawing/2014/main" id="{61B4EF28-679D-AAAF-556B-D4C0FA6DC641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053" y="6628"/>
            <a:ext cx="7315018" cy="4565372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83239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10896" y="4305688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4" y="1062534"/>
            <a:ext cx="3291840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FROM IDEA TO OPERATING GCC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3" y="1249071"/>
            <a:ext cx="4427525" cy="5541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Five stages. </a:t>
            </a:r>
          </a:p>
          <a:p>
            <a:r>
              <a:rPr lang="en-US" b="1" dirty="0">
                <a:solidFill>
                  <a:srgbClr val="002060"/>
                </a:solidFill>
              </a:rPr>
              <a:t>One continuous operating journey.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486430" y="1824520"/>
            <a:ext cx="3675888" cy="1426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Move in sequence so every stage creates the inputs needed for the next.</a:t>
            </a:r>
          </a:p>
        </p:txBody>
      </p:sp>
      <p:sp>
        <p:nvSpPr>
          <p:cNvPr id="20" name="Shape 16"/>
          <p:cNvSpPr/>
          <p:nvPr/>
        </p:nvSpPr>
        <p:spPr>
          <a:xfrm>
            <a:off x="693932" y="2112684"/>
            <a:ext cx="263347" cy="263347"/>
          </a:xfrm>
          <a:prstGeom prst="ellipse">
            <a:avLst/>
          </a:prstGeom>
          <a:solidFill>
            <a:srgbClr val="EAF7FC"/>
          </a:solidFill>
          <a:ln w="1524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1" name="Text 17"/>
          <p:cNvSpPr/>
          <p:nvPr/>
        </p:nvSpPr>
        <p:spPr>
          <a:xfrm>
            <a:off x="800786" y="2204784"/>
            <a:ext cx="311479" cy="2443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b="1" dirty="0">
                <a:solidFill>
                  <a:srgbClr val="002060"/>
                </a:solidFill>
              </a:rPr>
              <a:t>1</a:t>
            </a:r>
            <a:endParaRPr lang="en-US" sz="700" dirty="0">
              <a:solidFill>
                <a:srgbClr val="002060"/>
              </a:solidFill>
            </a:endParaRPr>
          </a:p>
        </p:txBody>
      </p:sp>
      <p:sp>
        <p:nvSpPr>
          <p:cNvPr id="22" name="Text 18"/>
          <p:cNvSpPr/>
          <p:nvPr/>
        </p:nvSpPr>
        <p:spPr>
          <a:xfrm>
            <a:off x="605953" y="2412187"/>
            <a:ext cx="630936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002060"/>
                </a:solidFill>
              </a:rPr>
              <a:t>Discover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23" name="Text 19"/>
          <p:cNvSpPr/>
          <p:nvPr/>
        </p:nvSpPr>
        <p:spPr>
          <a:xfrm>
            <a:off x="466345" y="2615085"/>
            <a:ext cx="1020470" cy="4219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Requirements · pressure points · objectives</a:t>
            </a:r>
          </a:p>
        </p:txBody>
      </p:sp>
      <p:sp>
        <p:nvSpPr>
          <p:cNvPr id="24" name="Text 20"/>
          <p:cNvSpPr/>
          <p:nvPr/>
        </p:nvSpPr>
        <p:spPr>
          <a:xfrm>
            <a:off x="1355141" y="2412187"/>
            <a:ext cx="98755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20" dirty="0">
                <a:solidFill>
                  <a:srgbClr val="91A5B7"/>
                </a:solidFill>
              </a:rPr>
              <a:t>→</a:t>
            </a:r>
            <a:endParaRPr lang="en-US" sz="720" dirty="0"/>
          </a:p>
        </p:txBody>
      </p:sp>
      <p:sp>
        <p:nvSpPr>
          <p:cNvPr id="25" name="Shape 21"/>
          <p:cNvSpPr/>
          <p:nvPr/>
        </p:nvSpPr>
        <p:spPr>
          <a:xfrm>
            <a:off x="1856765" y="2119002"/>
            <a:ext cx="263347" cy="263347"/>
          </a:xfrm>
          <a:prstGeom prst="ellipse">
            <a:avLst/>
          </a:prstGeom>
          <a:solidFill>
            <a:srgbClr val="FDF2F5"/>
          </a:solidFill>
          <a:ln w="1524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6" name="Text 22"/>
          <p:cNvSpPr/>
          <p:nvPr/>
        </p:nvSpPr>
        <p:spPr>
          <a:xfrm>
            <a:off x="1974386" y="2192832"/>
            <a:ext cx="311479" cy="244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b="1" dirty="0">
                <a:solidFill>
                  <a:srgbClr val="E7193F"/>
                </a:solidFill>
              </a:rPr>
              <a:t>2</a:t>
            </a:r>
            <a:endParaRPr lang="en-US" sz="700" dirty="0"/>
          </a:p>
        </p:txBody>
      </p:sp>
      <p:sp>
        <p:nvSpPr>
          <p:cNvPr id="27" name="Text 23"/>
          <p:cNvSpPr/>
          <p:nvPr/>
        </p:nvSpPr>
        <p:spPr>
          <a:xfrm>
            <a:off x="1819121" y="2412187"/>
            <a:ext cx="630936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002060"/>
                </a:solidFill>
              </a:rPr>
              <a:t>Design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28" name="Text 24"/>
          <p:cNvSpPr/>
          <p:nvPr/>
        </p:nvSpPr>
        <p:spPr>
          <a:xfrm>
            <a:off x="1645921" y="2615085"/>
            <a:ext cx="1020470" cy="4219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Roles · workflows · cost model · SLAs</a:t>
            </a:r>
          </a:p>
        </p:txBody>
      </p:sp>
      <p:sp>
        <p:nvSpPr>
          <p:cNvPr id="29" name="Text 25"/>
          <p:cNvSpPr/>
          <p:nvPr/>
        </p:nvSpPr>
        <p:spPr>
          <a:xfrm>
            <a:off x="2534717" y="2412187"/>
            <a:ext cx="98755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20" dirty="0">
                <a:solidFill>
                  <a:srgbClr val="91A5B7"/>
                </a:solidFill>
              </a:rPr>
              <a:t>→</a:t>
            </a:r>
            <a:endParaRPr lang="en-US" sz="720" dirty="0"/>
          </a:p>
        </p:txBody>
      </p:sp>
      <p:sp>
        <p:nvSpPr>
          <p:cNvPr id="30" name="Shape 26"/>
          <p:cNvSpPr/>
          <p:nvPr/>
        </p:nvSpPr>
        <p:spPr>
          <a:xfrm>
            <a:off x="3036341" y="2119002"/>
            <a:ext cx="263347" cy="263347"/>
          </a:xfrm>
          <a:prstGeom prst="ellipse">
            <a:avLst/>
          </a:prstGeom>
          <a:solidFill>
            <a:srgbClr val="EAF7FC"/>
          </a:solidFill>
          <a:ln w="1524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1" name="Text 27"/>
          <p:cNvSpPr/>
          <p:nvPr/>
        </p:nvSpPr>
        <p:spPr>
          <a:xfrm>
            <a:off x="3142010" y="2204784"/>
            <a:ext cx="311479" cy="2443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b="1" dirty="0">
                <a:solidFill>
                  <a:srgbClr val="002060"/>
                </a:solidFill>
              </a:rPr>
              <a:t>3</a:t>
            </a:r>
            <a:endParaRPr lang="en-US" sz="700" dirty="0">
              <a:solidFill>
                <a:srgbClr val="002060"/>
              </a:solidFill>
            </a:endParaRPr>
          </a:p>
        </p:txBody>
      </p:sp>
      <p:sp>
        <p:nvSpPr>
          <p:cNvPr id="32" name="Text 28"/>
          <p:cNvSpPr/>
          <p:nvPr/>
        </p:nvSpPr>
        <p:spPr>
          <a:xfrm>
            <a:off x="3043486" y="2412187"/>
            <a:ext cx="630936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002060"/>
                </a:solidFill>
              </a:rPr>
              <a:t>Build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33" name="Text 29"/>
          <p:cNvSpPr/>
          <p:nvPr/>
        </p:nvSpPr>
        <p:spPr>
          <a:xfrm>
            <a:off x="2921113" y="2615085"/>
            <a:ext cx="1020470" cy="4219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Talent · SOPs · knowledge transfer · setup</a:t>
            </a:r>
          </a:p>
        </p:txBody>
      </p:sp>
      <p:sp>
        <p:nvSpPr>
          <p:cNvPr id="34" name="Text 30"/>
          <p:cNvSpPr/>
          <p:nvPr/>
        </p:nvSpPr>
        <p:spPr>
          <a:xfrm>
            <a:off x="3714293" y="2412187"/>
            <a:ext cx="98755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20" dirty="0">
                <a:solidFill>
                  <a:srgbClr val="91A5B7"/>
                </a:solidFill>
              </a:rPr>
              <a:t>→</a:t>
            </a:r>
            <a:endParaRPr lang="en-US" sz="720" dirty="0"/>
          </a:p>
        </p:txBody>
      </p:sp>
      <p:sp>
        <p:nvSpPr>
          <p:cNvPr id="35" name="Shape 31"/>
          <p:cNvSpPr/>
          <p:nvPr/>
        </p:nvSpPr>
        <p:spPr>
          <a:xfrm>
            <a:off x="4215917" y="2119002"/>
            <a:ext cx="263347" cy="263347"/>
          </a:xfrm>
          <a:prstGeom prst="ellipse">
            <a:avLst/>
          </a:prstGeom>
          <a:solidFill>
            <a:srgbClr val="FDF2F5"/>
          </a:solidFill>
          <a:ln w="1524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6" name="Text 32"/>
          <p:cNvSpPr/>
          <p:nvPr/>
        </p:nvSpPr>
        <p:spPr>
          <a:xfrm>
            <a:off x="4333538" y="2192832"/>
            <a:ext cx="311479" cy="244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b="1" dirty="0">
                <a:solidFill>
                  <a:srgbClr val="E7193F"/>
                </a:solidFill>
              </a:rPr>
              <a:t>4</a:t>
            </a:r>
            <a:endParaRPr lang="en-US" sz="700" dirty="0"/>
          </a:p>
        </p:txBody>
      </p:sp>
      <p:sp>
        <p:nvSpPr>
          <p:cNvPr id="37" name="Text 33"/>
          <p:cNvSpPr/>
          <p:nvPr/>
        </p:nvSpPr>
        <p:spPr>
          <a:xfrm>
            <a:off x="4183871" y="2412187"/>
            <a:ext cx="630936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002060"/>
                </a:solidFill>
              </a:rPr>
              <a:t>Launch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38" name="Text 34"/>
          <p:cNvSpPr/>
          <p:nvPr/>
        </p:nvSpPr>
        <p:spPr>
          <a:xfrm>
            <a:off x="4078743" y="2615085"/>
            <a:ext cx="1020470" cy="4219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Pilot · KPIs · QA · escalation discipline</a:t>
            </a:r>
          </a:p>
        </p:txBody>
      </p:sp>
      <p:sp>
        <p:nvSpPr>
          <p:cNvPr id="39" name="Text 35"/>
          <p:cNvSpPr/>
          <p:nvPr/>
        </p:nvSpPr>
        <p:spPr>
          <a:xfrm>
            <a:off x="4893869" y="2412187"/>
            <a:ext cx="98755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20" dirty="0">
                <a:solidFill>
                  <a:srgbClr val="91A5B7"/>
                </a:solidFill>
              </a:rPr>
              <a:t>→</a:t>
            </a:r>
            <a:endParaRPr lang="en-US" sz="720" dirty="0"/>
          </a:p>
        </p:txBody>
      </p:sp>
      <p:sp>
        <p:nvSpPr>
          <p:cNvPr id="40" name="Shape 36"/>
          <p:cNvSpPr/>
          <p:nvPr/>
        </p:nvSpPr>
        <p:spPr>
          <a:xfrm>
            <a:off x="5395493" y="2119002"/>
            <a:ext cx="263347" cy="263347"/>
          </a:xfrm>
          <a:prstGeom prst="ellipse">
            <a:avLst/>
          </a:prstGeom>
          <a:solidFill>
            <a:srgbClr val="EAF7FC"/>
          </a:solidFill>
          <a:ln w="1524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1" name="Text 37"/>
          <p:cNvSpPr/>
          <p:nvPr/>
        </p:nvSpPr>
        <p:spPr>
          <a:xfrm>
            <a:off x="5495563" y="2204784"/>
            <a:ext cx="311479" cy="2443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00" b="1" dirty="0">
                <a:solidFill>
                  <a:srgbClr val="002060"/>
                </a:solidFill>
              </a:rPr>
              <a:t>5</a:t>
            </a:r>
            <a:endParaRPr lang="en-US" sz="700" dirty="0">
              <a:solidFill>
                <a:srgbClr val="002060"/>
              </a:solidFill>
            </a:endParaRPr>
          </a:p>
        </p:txBody>
      </p:sp>
      <p:sp>
        <p:nvSpPr>
          <p:cNvPr id="42" name="Text 38"/>
          <p:cNvSpPr/>
          <p:nvPr/>
        </p:nvSpPr>
        <p:spPr>
          <a:xfrm>
            <a:off x="5380243" y="2412187"/>
            <a:ext cx="630936" cy="768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002060"/>
                </a:solidFill>
              </a:rPr>
              <a:t>Scale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43" name="Text 39"/>
          <p:cNvSpPr/>
          <p:nvPr/>
        </p:nvSpPr>
        <p:spPr>
          <a:xfrm>
            <a:off x="5184649" y="2615085"/>
            <a:ext cx="1020470" cy="4219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Expand once quality and governance are proven</a:t>
            </a:r>
          </a:p>
        </p:txBody>
      </p:sp>
      <p:sp>
        <p:nvSpPr>
          <p:cNvPr id="44" name="Shape 40"/>
          <p:cNvSpPr/>
          <p:nvPr/>
        </p:nvSpPr>
        <p:spPr>
          <a:xfrm>
            <a:off x="482804" y="3242380"/>
            <a:ext cx="5568696" cy="318211"/>
          </a:xfrm>
          <a:prstGeom prst="roundRect">
            <a:avLst>
              <a:gd name="adj" fmla="val 13793"/>
            </a:avLst>
          </a:prstGeom>
          <a:solidFill>
            <a:srgbClr val="EEF7FC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5" name="Text 41"/>
          <p:cNvSpPr/>
          <p:nvPr/>
        </p:nvSpPr>
        <p:spPr>
          <a:xfrm>
            <a:off x="613091" y="3305846"/>
            <a:ext cx="1838618" cy="3840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OPERATING PRINCIPLE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46" name="Text 42"/>
          <p:cNvSpPr/>
          <p:nvPr/>
        </p:nvSpPr>
        <p:spPr>
          <a:xfrm>
            <a:off x="2247957" y="3328416"/>
            <a:ext cx="4211116" cy="1536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Assess → Run → Improve → Automate → Scale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55" name="Text 6">
            <a:extLst>
              <a:ext uri="{FF2B5EF4-FFF2-40B4-BE49-F238E27FC236}">
                <a16:creationId xmlns:a16="http://schemas.microsoft.com/office/drawing/2014/main" id="{6420CE0F-957E-8BBD-C5E6-F65E9776E537}"/>
              </a:ext>
            </a:extLst>
          </p:cNvPr>
          <p:cNvSpPr/>
          <p:nvPr/>
        </p:nvSpPr>
        <p:spPr>
          <a:xfrm>
            <a:off x="1072896" y="528815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JOURNEY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56" name="Group 76">
            <a:extLst>
              <a:ext uri="{FF2B5EF4-FFF2-40B4-BE49-F238E27FC236}">
                <a16:creationId xmlns:a16="http://schemas.microsoft.com/office/drawing/2014/main" id="{DFD07291-2733-47DE-3A46-61813D4FD283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030AC1B-3970-6D8E-CD28-5E524557BD05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BA6960B4-94D0-E0DE-C7CE-CC6AAAEC2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59" name="TextBox 10">
            <a:extLst>
              <a:ext uri="{FF2B5EF4-FFF2-40B4-BE49-F238E27FC236}">
                <a16:creationId xmlns:a16="http://schemas.microsoft.com/office/drawing/2014/main" id="{EBA1706D-E664-E4D3-3A41-932663369EBC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60" name="TextBox 10">
            <a:extLst>
              <a:ext uri="{FF2B5EF4-FFF2-40B4-BE49-F238E27FC236}">
                <a16:creationId xmlns:a16="http://schemas.microsoft.com/office/drawing/2014/main" id="{B5E582EB-CC97-9455-CB65-028F5B760235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6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61" name="Straight Connector 14">
            <a:extLst>
              <a:ext uri="{FF2B5EF4-FFF2-40B4-BE49-F238E27FC236}">
                <a16:creationId xmlns:a16="http://schemas.microsoft.com/office/drawing/2014/main" id="{1813DE14-2AF7-BADE-E58F-6D3E8AF859F2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oogle Shape;140;p11" title="gwd_image-removebg-preview.png">
            <a:extLst>
              <a:ext uri="{FF2B5EF4-FFF2-40B4-BE49-F238E27FC236}">
                <a16:creationId xmlns:a16="http://schemas.microsoft.com/office/drawing/2014/main" id="{F60F296F-34C5-08DE-E7D5-BB8C9FBE6760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" y="6628"/>
            <a:ext cx="7315018" cy="4565371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01752" y="4287759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3" y="1062534"/>
            <a:ext cx="3730981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YOUR FIRST 12 WEEKS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4" y="1249071"/>
            <a:ext cx="4005072" cy="471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800" b="1" dirty="0">
                <a:solidFill>
                  <a:srgbClr val="002060"/>
                </a:solidFill>
              </a:rPr>
              <a:t>Diagnose. Operationalise. Stabilize.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477316" y="1627632"/>
            <a:ext cx="4477177" cy="1536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A structured 30/60/90 sequence connects workforce planning to pilot execution and governance.</a:t>
            </a:r>
          </a:p>
        </p:txBody>
      </p:sp>
      <p:sp>
        <p:nvSpPr>
          <p:cNvPr id="20" name="Shape 16"/>
          <p:cNvSpPr/>
          <p:nvPr/>
        </p:nvSpPr>
        <p:spPr>
          <a:xfrm>
            <a:off x="477316" y="1934870"/>
            <a:ext cx="1508762" cy="2160338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002060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>
              <a:solidFill>
                <a:srgbClr val="002060"/>
              </a:solidFill>
            </a:endParaRPr>
          </a:p>
        </p:txBody>
      </p:sp>
      <p:sp>
        <p:nvSpPr>
          <p:cNvPr id="21" name="Text 17"/>
          <p:cNvSpPr/>
          <p:nvPr/>
        </p:nvSpPr>
        <p:spPr>
          <a:xfrm>
            <a:off x="957332" y="2056518"/>
            <a:ext cx="658368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Days 1–30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2" name="Text 18"/>
          <p:cNvSpPr/>
          <p:nvPr/>
        </p:nvSpPr>
        <p:spPr>
          <a:xfrm>
            <a:off x="616012" y="2253764"/>
            <a:ext cx="1168886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Diagnose &amp;</a:t>
            </a:r>
            <a:endParaRPr lang="en-US" sz="1200" dirty="0">
              <a:solidFill>
                <a:srgbClr val="C00000"/>
              </a:solidFill>
            </a:endParaRPr>
          </a:p>
          <a:p>
            <a:pPr algn="ctr"/>
            <a:r>
              <a:rPr lang="en-US" sz="1200" b="1" dirty="0">
                <a:solidFill>
                  <a:srgbClr val="C00000"/>
                </a:solidFill>
              </a:rPr>
              <a:t>Design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24" name="Text 20"/>
          <p:cNvSpPr/>
          <p:nvPr/>
        </p:nvSpPr>
        <p:spPr>
          <a:xfrm>
            <a:off x="724205" y="2776050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Map talent + workflows</a:t>
            </a:r>
          </a:p>
        </p:txBody>
      </p:sp>
      <p:sp>
        <p:nvSpPr>
          <p:cNvPr id="26" name="Text 22"/>
          <p:cNvSpPr/>
          <p:nvPr/>
        </p:nvSpPr>
        <p:spPr>
          <a:xfrm>
            <a:off x="724205" y="3039924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Define roles + success metrics</a:t>
            </a:r>
          </a:p>
        </p:txBody>
      </p:sp>
      <p:sp>
        <p:nvSpPr>
          <p:cNvPr id="28" name="Text 24"/>
          <p:cNvSpPr/>
          <p:nvPr/>
        </p:nvSpPr>
        <p:spPr>
          <a:xfrm>
            <a:off x="724205" y="3373147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Build sourcing + cost plan</a:t>
            </a:r>
          </a:p>
        </p:txBody>
      </p:sp>
      <p:sp>
        <p:nvSpPr>
          <p:cNvPr id="30" name="Text 26"/>
          <p:cNvSpPr/>
          <p:nvPr/>
        </p:nvSpPr>
        <p:spPr>
          <a:xfrm>
            <a:off x="697077" y="3659518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Establish governance cadence</a:t>
            </a:r>
          </a:p>
        </p:txBody>
      </p:sp>
      <p:sp>
        <p:nvSpPr>
          <p:cNvPr id="31" name="Shape 27"/>
          <p:cNvSpPr/>
          <p:nvPr/>
        </p:nvSpPr>
        <p:spPr>
          <a:xfrm>
            <a:off x="2139695" y="1934870"/>
            <a:ext cx="1508762" cy="2160338"/>
          </a:xfrm>
          <a:prstGeom prst="roundRect">
            <a:avLst>
              <a:gd name="adj" fmla="val 3175"/>
            </a:avLst>
          </a:prstGeom>
          <a:solidFill>
            <a:srgbClr val="F7FBFE"/>
          </a:solidFill>
          <a:ln w="12700">
            <a:solidFill>
              <a:srgbClr val="002060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>
              <a:solidFill>
                <a:srgbClr val="002060"/>
              </a:solidFill>
            </a:endParaRPr>
          </a:p>
        </p:txBody>
      </p:sp>
      <p:sp>
        <p:nvSpPr>
          <p:cNvPr id="32" name="Text 28"/>
          <p:cNvSpPr/>
          <p:nvPr/>
        </p:nvSpPr>
        <p:spPr>
          <a:xfrm>
            <a:off x="2619711" y="2056518"/>
            <a:ext cx="658368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Days 31–60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3" name="Text 29"/>
          <p:cNvSpPr/>
          <p:nvPr/>
        </p:nvSpPr>
        <p:spPr>
          <a:xfrm>
            <a:off x="2278391" y="2253764"/>
            <a:ext cx="1168886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Lift &amp; Shift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35" name="Text 31"/>
          <p:cNvSpPr/>
          <p:nvPr/>
        </p:nvSpPr>
        <p:spPr>
          <a:xfrm>
            <a:off x="2386585" y="2776050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Finalize process + flow</a:t>
            </a:r>
          </a:p>
        </p:txBody>
      </p:sp>
      <p:sp>
        <p:nvSpPr>
          <p:cNvPr id="37" name="Text 33"/>
          <p:cNvSpPr/>
          <p:nvPr/>
        </p:nvSpPr>
        <p:spPr>
          <a:xfrm>
            <a:off x="2396130" y="3039924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Source, screen + validate talent</a:t>
            </a:r>
          </a:p>
        </p:txBody>
      </p:sp>
      <p:sp>
        <p:nvSpPr>
          <p:cNvPr id="39" name="Text 35"/>
          <p:cNvSpPr/>
          <p:nvPr/>
        </p:nvSpPr>
        <p:spPr>
          <a:xfrm>
            <a:off x="2396130" y="3364827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Onboard + train</a:t>
            </a:r>
          </a:p>
        </p:txBody>
      </p:sp>
      <p:sp>
        <p:nvSpPr>
          <p:cNvPr id="41" name="Text 37"/>
          <p:cNvSpPr/>
          <p:nvPr/>
        </p:nvSpPr>
        <p:spPr>
          <a:xfrm>
            <a:off x="2396130" y="3635284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Launch pilot + QA loops</a:t>
            </a:r>
          </a:p>
        </p:txBody>
      </p:sp>
      <p:sp>
        <p:nvSpPr>
          <p:cNvPr id="42" name="Shape 38"/>
          <p:cNvSpPr/>
          <p:nvPr/>
        </p:nvSpPr>
        <p:spPr>
          <a:xfrm>
            <a:off x="3802074" y="1934870"/>
            <a:ext cx="1508762" cy="2160338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002060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>
              <a:solidFill>
                <a:srgbClr val="002060"/>
              </a:solidFill>
            </a:endParaRPr>
          </a:p>
        </p:txBody>
      </p:sp>
      <p:sp>
        <p:nvSpPr>
          <p:cNvPr id="43" name="Text 39"/>
          <p:cNvSpPr/>
          <p:nvPr/>
        </p:nvSpPr>
        <p:spPr>
          <a:xfrm>
            <a:off x="4282090" y="2056518"/>
            <a:ext cx="658368" cy="658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Days 61–90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44" name="Text 40"/>
          <p:cNvSpPr/>
          <p:nvPr/>
        </p:nvSpPr>
        <p:spPr>
          <a:xfrm>
            <a:off x="3940770" y="2253764"/>
            <a:ext cx="1168886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Expand &amp;</a:t>
            </a:r>
            <a:endParaRPr lang="en-US" sz="1200" dirty="0">
              <a:solidFill>
                <a:srgbClr val="C00000"/>
              </a:solidFill>
            </a:endParaRPr>
          </a:p>
          <a:p>
            <a:pPr algn="ctr"/>
            <a:r>
              <a:rPr lang="en-US" sz="1200" b="1" dirty="0">
                <a:solidFill>
                  <a:srgbClr val="C00000"/>
                </a:solidFill>
              </a:rPr>
              <a:t>Stabilize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46" name="Text 42"/>
          <p:cNvSpPr/>
          <p:nvPr/>
        </p:nvSpPr>
        <p:spPr>
          <a:xfrm>
            <a:off x="4048964" y="2776050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Ramp the pilot</a:t>
            </a:r>
          </a:p>
        </p:txBody>
      </p:sp>
      <p:sp>
        <p:nvSpPr>
          <p:cNvPr id="48" name="Text 44"/>
          <p:cNvSpPr/>
          <p:nvPr/>
        </p:nvSpPr>
        <p:spPr>
          <a:xfrm>
            <a:off x="4048964" y="3032264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Improve performance metrics</a:t>
            </a:r>
          </a:p>
        </p:txBody>
      </p:sp>
      <p:sp>
        <p:nvSpPr>
          <p:cNvPr id="50" name="Text 46"/>
          <p:cNvSpPr/>
          <p:nvPr/>
        </p:nvSpPr>
        <p:spPr>
          <a:xfrm>
            <a:off x="4048964" y="3337485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Build dashboards + templates</a:t>
            </a:r>
          </a:p>
        </p:txBody>
      </p:sp>
      <p:sp>
        <p:nvSpPr>
          <p:cNvPr id="52" name="Text 48"/>
          <p:cNvSpPr/>
          <p:nvPr/>
        </p:nvSpPr>
        <p:spPr>
          <a:xfrm>
            <a:off x="4048964" y="3645023"/>
            <a:ext cx="101498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002060"/>
                </a:solidFill>
              </a:rPr>
              <a:t>Prepare the next wave</a:t>
            </a:r>
          </a:p>
        </p:txBody>
      </p:sp>
      <p:sp>
        <p:nvSpPr>
          <p:cNvPr id="53" name="Shape 49"/>
          <p:cNvSpPr/>
          <p:nvPr/>
        </p:nvSpPr>
        <p:spPr>
          <a:xfrm>
            <a:off x="5640019" y="2349790"/>
            <a:ext cx="943661" cy="1305763"/>
          </a:xfrm>
          <a:prstGeom prst="roundRect">
            <a:avLst>
              <a:gd name="adj" fmla="val 4651"/>
            </a:avLst>
          </a:prstGeom>
          <a:noFill/>
          <a:ln w="12700">
            <a:solidFill>
              <a:srgbClr val="06142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4" name="Text 50"/>
          <p:cNvSpPr/>
          <p:nvPr/>
        </p:nvSpPr>
        <p:spPr>
          <a:xfrm>
            <a:off x="5760723" y="2597538"/>
            <a:ext cx="7571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30 / 60 / 90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55" name="Text 51"/>
          <p:cNvSpPr/>
          <p:nvPr/>
        </p:nvSpPr>
        <p:spPr>
          <a:xfrm>
            <a:off x="5661967" y="2862324"/>
            <a:ext cx="918056" cy="504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/>
            <a:r>
              <a:rPr lang="en-US" sz="800" b="1" dirty="0">
                <a:solidFill>
                  <a:srgbClr val="C00000"/>
                </a:solidFill>
              </a:rPr>
              <a:t>From plan to pilot to governed scale.</a:t>
            </a:r>
            <a:endParaRPr lang="en-US" sz="800" dirty="0">
              <a:solidFill>
                <a:srgbClr val="C00000"/>
              </a:solidFill>
            </a:endParaRPr>
          </a:p>
        </p:txBody>
      </p:sp>
      <p:sp>
        <p:nvSpPr>
          <p:cNvPr id="64" name="Text 6">
            <a:extLst>
              <a:ext uri="{FF2B5EF4-FFF2-40B4-BE49-F238E27FC236}">
                <a16:creationId xmlns:a16="http://schemas.microsoft.com/office/drawing/2014/main" id="{AD898284-AD26-E743-6247-E57DF58E8E7D}"/>
              </a:ext>
            </a:extLst>
          </p:cNvPr>
          <p:cNvSpPr/>
          <p:nvPr/>
        </p:nvSpPr>
        <p:spPr>
          <a:xfrm>
            <a:off x="1087425" y="532822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EXECUTION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65" name="Group 76">
            <a:extLst>
              <a:ext uri="{FF2B5EF4-FFF2-40B4-BE49-F238E27FC236}">
                <a16:creationId xmlns:a16="http://schemas.microsoft.com/office/drawing/2014/main" id="{3091DDB7-5962-6B49-DE0F-E61C16EB48A9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DE1E918-5A4B-09EB-437B-DB06B84DF353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8287B896-B2B4-FE10-708C-BA1184759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68" name="TextBox 10">
            <a:extLst>
              <a:ext uri="{FF2B5EF4-FFF2-40B4-BE49-F238E27FC236}">
                <a16:creationId xmlns:a16="http://schemas.microsoft.com/office/drawing/2014/main" id="{970E0C9F-1DA6-1E4A-21CD-CC35DFF1EAE7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69" name="TextBox 10">
            <a:extLst>
              <a:ext uri="{FF2B5EF4-FFF2-40B4-BE49-F238E27FC236}">
                <a16:creationId xmlns:a16="http://schemas.microsoft.com/office/drawing/2014/main" id="{DE8A4AE1-706B-11D1-896E-1351286B06CF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7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70" name="Straight Connector 14">
            <a:extLst>
              <a:ext uri="{FF2B5EF4-FFF2-40B4-BE49-F238E27FC236}">
                <a16:creationId xmlns:a16="http://schemas.microsoft.com/office/drawing/2014/main" id="{BF438F94-03F8-31F1-DF1D-4A3DE65938C2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Google Shape;140;p11" title="gwd_image-removebg-preview.png">
            <a:extLst>
              <a:ext uri="{FF2B5EF4-FFF2-40B4-BE49-F238E27FC236}">
                <a16:creationId xmlns:a16="http://schemas.microsoft.com/office/drawing/2014/main" id="{CC2A564E-6710-F667-FCD5-F9587A30C65E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" y="7342"/>
            <a:ext cx="7315018" cy="4558795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01752" y="4305688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4" y="1062534"/>
            <a:ext cx="3291840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START WHERE THE PRESSURE IS HIGHEST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66344" y="1249071"/>
            <a:ext cx="3566160" cy="471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800" b="1" dirty="0">
                <a:solidFill>
                  <a:srgbClr val="002060"/>
                </a:solidFill>
              </a:rPr>
              <a:t>Functions GWD can help build.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477317" y="1611173"/>
            <a:ext cx="3346704" cy="1426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Begin with one quick-win capability and expand in measured waves.</a:t>
            </a:r>
          </a:p>
        </p:txBody>
      </p:sp>
      <p:sp>
        <p:nvSpPr>
          <p:cNvPr id="20" name="Shape 16"/>
          <p:cNvSpPr/>
          <p:nvPr/>
        </p:nvSpPr>
        <p:spPr>
          <a:xfrm>
            <a:off x="493776" y="1918411"/>
            <a:ext cx="4992624" cy="219456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>
              <a:solidFill>
                <a:srgbClr val="C00000"/>
              </a:solidFill>
            </a:endParaRPr>
          </a:p>
        </p:txBody>
      </p:sp>
      <p:sp>
        <p:nvSpPr>
          <p:cNvPr id="21" name="Text 17"/>
          <p:cNvSpPr/>
          <p:nvPr/>
        </p:nvSpPr>
        <p:spPr>
          <a:xfrm>
            <a:off x="647395" y="1984248"/>
            <a:ext cx="1426464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IT &amp; Service Desk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2" name="Text 18"/>
          <p:cNvSpPr/>
          <p:nvPr/>
        </p:nvSpPr>
        <p:spPr>
          <a:xfrm>
            <a:off x="1739154" y="1984248"/>
            <a:ext cx="3615764" cy="65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24×7 support · monitoring · infrastructure · access</a:t>
            </a:r>
          </a:p>
        </p:txBody>
      </p:sp>
      <p:sp>
        <p:nvSpPr>
          <p:cNvPr id="23" name="Shape 19"/>
          <p:cNvSpPr/>
          <p:nvPr/>
        </p:nvSpPr>
        <p:spPr>
          <a:xfrm>
            <a:off x="493776" y="1918411"/>
            <a:ext cx="30176" cy="219456"/>
          </a:xfrm>
          <a:prstGeom prst="rect">
            <a:avLst/>
          </a:prstGeom>
          <a:solidFill>
            <a:srgbClr val="C00000"/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4" name="Shape 20"/>
          <p:cNvSpPr/>
          <p:nvPr/>
        </p:nvSpPr>
        <p:spPr>
          <a:xfrm>
            <a:off x="493776" y="2192731"/>
            <a:ext cx="4992624" cy="219456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5" name="Text 21"/>
          <p:cNvSpPr/>
          <p:nvPr/>
        </p:nvSpPr>
        <p:spPr>
          <a:xfrm>
            <a:off x="647395" y="2258568"/>
            <a:ext cx="1426464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Finance Shared Services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26" name="Text 22"/>
          <p:cNvSpPr/>
          <p:nvPr/>
        </p:nvSpPr>
        <p:spPr>
          <a:xfrm>
            <a:off x="1739154" y="2258568"/>
            <a:ext cx="3615764" cy="65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Billing · AP/AR · reconciliations · reporting</a:t>
            </a:r>
          </a:p>
        </p:txBody>
      </p:sp>
      <p:sp>
        <p:nvSpPr>
          <p:cNvPr id="27" name="Shape 23"/>
          <p:cNvSpPr/>
          <p:nvPr/>
        </p:nvSpPr>
        <p:spPr>
          <a:xfrm>
            <a:off x="493776" y="2192731"/>
            <a:ext cx="30176" cy="219456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8" name="Shape 24"/>
          <p:cNvSpPr/>
          <p:nvPr/>
        </p:nvSpPr>
        <p:spPr>
          <a:xfrm>
            <a:off x="493776" y="2467051"/>
            <a:ext cx="4992624" cy="219456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>
              <a:solidFill>
                <a:srgbClr val="C00000"/>
              </a:solidFill>
            </a:endParaRPr>
          </a:p>
        </p:txBody>
      </p:sp>
      <p:sp>
        <p:nvSpPr>
          <p:cNvPr id="29" name="Text 25"/>
          <p:cNvSpPr/>
          <p:nvPr/>
        </p:nvSpPr>
        <p:spPr>
          <a:xfrm>
            <a:off x="647395" y="2532888"/>
            <a:ext cx="1426464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Logistics &amp; Freight Ops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0" name="Text 26"/>
          <p:cNvSpPr/>
          <p:nvPr/>
        </p:nvSpPr>
        <p:spPr>
          <a:xfrm>
            <a:off x="1739154" y="2532888"/>
            <a:ext cx="3615764" cy="65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Rate desk · track &amp; trace · documentation · compliance</a:t>
            </a:r>
          </a:p>
        </p:txBody>
      </p:sp>
      <p:sp>
        <p:nvSpPr>
          <p:cNvPr id="31" name="Shape 27"/>
          <p:cNvSpPr/>
          <p:nvPr/>
        </p:nvSpPr>
        <p:spPr>
          <a:xfrm>
            <a:off x="493776" y="2467051"/>
            <a:ext cx="30176" cy="219456"/>
          </a:xfrm>
          <a:prstGeom prst="rect">
            <a:avLst/>
          </a:prstGeom>
          <a:solidFill>
            <a:srgbClr val="C00000"/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2" name="Shape 28"/>
          <p:cNvSpPr/>
          <p:nvPr/>
        </p:nvSpPr>
        <p:spPr>
          <a:xfrm>
            <a:off x="493776" y="2741371"/>
            <a:ext cx="4992624" cy="219456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3" name="Text 29"/>
          <p:cNvSpPr/>
          <p:nvPr/>
        </p:nvSpPr>
        <p:spPr>
          <a:xfrm>
            <a:off x="647395" y="2807208"/>
            <a:ext cx="1426464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Aviation Operations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4" name="Text 30"/>
          <p:cNvSpPr/>
          <p:nvPr/>
        </p:nvSpPr>
        <p:spPr>
          <a:xfrm>
            <a:off x="1739154" y="2807208"/>
            <a:ext cx="3615764" cy="65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Trip support · scheduling · documentation · vendor coordination</a:t>
            </a:r>
          </a:p>
        </p:txBody>
      </p:sp>
      <p:sp>
        <p:nvSpPr>
          <p:cNvPr id="35" name="Shape 31"/>
          <p:cNvSpPr/>
          <p:nvPr/>
        </p:nvSpPr>
        <p:spPr>
          <a:xfrm>
            <a:off x="493776" y="2741371"/>
            <a:ext cx="30176" cy="219456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6" name="Shape 32"/>
          <p:cNvSpPr/>
          <p:nvPr/>
        </p:nvSpPr>
        <p:spPr>
          <a:xfrm>
            <a:off x="493776" y="3015691"/>
            <a:ext cx="4992624" cy="219456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>
              <a:solidFill>
                <a:srgbClr val="C00000"/>
              </a:solidFill>
            </a:endParaRPr>
          </a:p>
        </p:txBody>
      </p:sp>
      <p:sp>
        <p:nvSpPr>
          <p:cNvPr id="37" name="Text 33"/>
          <p:cNvSpPr/>
          <p:nvPr/>
        </p:nvSpPr>
        <p:spPr>
          <a:xfrm>
            <a:off x="647395" y="3081528"/>
            <a:ext cx="1426464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Back Office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38" name="Text 34"/>
          <p:cNvSpPr/>
          <p:nvPr/>
        </p:nvSpPr>
        <p:spPr>
          <a:xfrm>
            <a:off x="1739154" y="3081528"/>
            <a:ext cx="3615764" cy="65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Data handling · document control · SOP upkeep · admin</a:t>
            </a:r>
          </a:p>
        </p:txBody>
      </p:sp>
      <p:sp>
        <p:nvSpPr>
          <p:cNvPr id="39" name="Shape 35"/>
          <p:cNvSpPr/>
          <p:nvPr/>
        </p:nvSpPr>
        <p:spPr>
          <a:xfrm>
            <a:off x="493776" y="3015691"/>
            <a:ext cx="30176" cy="219456"/>
          </a:xfrm>
          <a:prstGeom prst="rect">
            <a:avLst/>
          </a:prstGeom>
          <a:solidFill>
            <a:srgbClr val="C00000"/>
          </a:solidFill>
          <a:ln w="12700">
            <a:solidFill>
              <a:srgbClr val="E7193F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0" name="Shape 36"/>
          <p:cNvSpPr/>
          <p:nvPr/>
        </p:nvSpPr>
        <p:spPr>
          <a:xfrm>
            <a:off x="493776" y="3290011"/>
            <a:ext cx="4992624" cy="219456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7E4F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1" name="Text 37"/>
          <p:cNvSpPr/>
          <p:nvPr/>
        </p:nvSpPr>
        <p:spPr>
          <a:xfrm>
            <a:off x="647395" y="3355848"/>
            <a:ext cx="1426464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b="1" dirty="0">
                <a:solidFill>
                  <a:srgbClr val="002060"/>
                </a:solidFill>
              </a:rPr>
              <a:t>Data &amp; Analytics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42" name="Text 38"/>
          <p:cNvSpPr/>
          <p:nvPr/>
        </p:nvSpPr>
        <p:spPr>
          <a:xfrm>
            <a:off x="1739154" y="3355848"/>
            <a:ext cx="3615764" cy="65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Dashboards · KPI tracking · validation · exception reporting</a:t>
            </a:r>
          </a:p>
        </p:txBody>
      </p:sp>
      <p:sp>
        <p:nvSpPr>
          <p:cNvPr id="43" name="Shape 39"/>
          <p:cNvSpPr/>
          <p:nvPr/>
        </p:nvSpPr>
        <p:spPr>
          <a:xfrm>
            <a:off x="493776" y="3290011"/>
            <a:ext cx="30176" cy="219456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4" name="Shape 40"/>
          <p:cNvSpPr/>
          <p:nvPr/>
        </p:nvSpPr>
        <p:spPr>
          <a:xfrm>
            <a:off x="493776" y="3619195"/>
            <a:ext cx="4992624" cy="423640"/>
          </a:xfrm>
          <a:prstGeom prst="roundRect">
            <a:avLst>
              <a:gd name="adj" fmla="val 15385"/>
            </a:avLst>
          </a:prstGeom>
          <a:solidFill>
            <a:srgbClr val="EAF7FC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5" name="Text 41"/>
          <p:cNvSpPr/>
          <p:nvPr/>
        </p:nvSpPr>
        <p:spPr>
          <a:xfrm>
            <a:off x="592531" y="3721857"/>
            <a:ext cx="2150669" cy="285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BUILD FOR OUTCOMES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46" name="Text 42"/>
          <p:cNvSpPr/>
          <p:nvPr/>
        </p:nvSpPr>
        <p:spPr>
          <a:xfrm>
            <a:off x="2187388" y="3712463"/>
            <a:ext cx="3125694" cy="283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Typical roles, handoffs, controls and reporting are defined around the workflow - not added after hiring.</a:t>
            </a:r>
          </a:p>
        </p:txBody>
      </p:sp>
      <p:sp>
        <p:nvSpPr>
          <p:cNvPr id="55" name="Text 6">
            <a:extLst>
              <a:ext uri="{FF2B5EF4-FFF2-40B4-BE49-F238E27FC236}">
                <a16:creationId xmlns:a16="http://schemas.microsoft.com/office/drawing/2014/main" id="{A1E657FB-7887-33EA-84BB-5FDC1E72910A}"/>
              </a:ext>
            </a:extLst>
          </p:cNvPr>
          <p:cNvSpPr/>
          <p:nvPr/>
        </p:nvSpPr>
        <p:spPr>
          <a:xfrm>
            <a:off x="1072896" y="435220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FUNCTIONS</a:t>
            </a:r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56" name="Group 76">
            <a:extLst>
              <a:ext uri="{FF2B5EF4-FFF2-40B4-BE49-F238E27FC236}">
                <a16:creationId xmlns:a16="http://schemas.microsoft.com/office/drawing/2014/main" id="{AD180936-93B3-20E6-1C80-955408447D5E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94BDEBC-4BB8-7473-6056-39732B39AE95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CC55A63E-494B-A0D6-086D-70595FF5F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59" name="TextBox 10">
            <a:extLst>
              <a:ext uri="{FF2B5EF4-FFF2-40B4-BE49-F238E27FC236}">
                <a16:creationId xmlns:a16="http://schemas.microsoft.com/office/drawing/2014/main" id="{DAB94F1F-FAB6-CC4C-D591-40BBB50EC03E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60" name="TextBox 10">
            <a:extLst>
              <a:ext uri="{FF2B5EF4-FFF2-40B4-BE49-F238E27FC236}">
                <a16:creationId xmlns:a16="http://schemas.microsoft.com/office/drawing/2014/main" id="{ABDF67FC-336E-7199-E077-628D22B27094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8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61" name="Straight Connector 14">
            <a:extLst>
              <a:ext uri="{FF2B5EF4-FFF2-40B4-BE49-F238E27FC236}">
                <a16:creationId xmlns:a16="http://schemas.microsoft.com/office/drawing/2014/main" id="{95BD2C71-C042-294E-2C58-369308EE3D72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oogle Shape;140;p11" title="gwd_image-removebg-preview.png">
            <a:extLst>
              <a:ext uri="{FF2B5EF4-FFF2-40B4-BE49-F238E27FC236}">
                <a16:creationId xmlns:a16="http://schemas.microsoft.com/office/drawing/2014/main" id="{8A72356E-3D58-6A36-F46D-07C6AFB2EF7B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" y="618"/>
            <a:ext cx="7315018" cy="4571381"/>
          </a:xfrm>
          <a:prstGeom prst="rect">
            <a:avLst/>
          </a:prstGeom>
          <a:solidFill>
            <a:srgbClr val="F7FBFE"/>
          </a:solidFill>
          <a:ln w="12700">
            <a:solidFill>
              <a:srgbClr val="F7FBFE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pic>
        <p:nvPicPr>
          <p:cNvPr id="3" name="Image 0" descr="/mnt/data/gwd_watermark_transparent.png"/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3977641" y="875996"/>
            <a:ext cx="3099816" cy="18928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1752" y="870509"/>
            <a:ext cx="6693408" cy="0"/>
          </a:xfrm>
          <a:prstGeom prst="line">
            <a:avLst/>
          </a:prstGeom>
          <a:noFill/>
          <a:ln w="10160">
            <a:solidFill>
              <a:srgbClr val="DAE7F2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3" name="Shape 9"/>
          <p:cNvSpPr/>
          <p:nvPr/>
        </p:nvSpPr>
        <p:spPr>
          <a:xfrm>
            <a:off x="366163" y="4289943"/>
            <a:ext cx="6693408" cy="0"/>
          </a:xfrm>
          <a:prstGeom prst="line">
            <a:avLst/>
          </a:prstGeom>
          <a:noFill/>
          <a:ln w="8890">
            <a:solidFill>
              <a:srgbClr val="E4ECF4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17" name="Text 13"/>
          <p:cNvSpPr/>
          <p:nvPr/>
        </p:nvSpPr>
        <p:spPr>
          <a:xfrm>
            <a:off x="466344" y="1062534"/>
            <a:ext cx="3291840" cy="126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002060"/>
                </a:solidFill>
              </a:rPr>
              <a:t>WHAT CHANGES?</a:t>
            </a:r>
            <a:endParaRPr lang="en-US" sz="800" dirty="0">
              <a:solidFill>
                <a:srgbClr val="002060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452125" y="1227126"/>
            <a:ext cx="5701375" cy="740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Move from reactive support to a governed operating model.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9" name="Shape 15"/>
          <p:cNvSpPr/>
          <p:nvPr/>
        </p:nvSpPr>
        <p:spPr>
          <a:xfrm>
            <a:off x="486821" y="1660550"/>
            <a:ext cx="2551176" cy="2307470"/>
          </a:xfrm>
          <a:prstGeom prst="roundRect">
            <a:avLst>
              <a:gd name="adj" fmla="val 2516"/>
            </a:avLst>
          </a:prstGeom>
          <a:solidFill>
            <a:srgbClr val="FFF8F9"/>
          </a:solidFill>
          <a:ln w="12700">
            <a:solidFill>
              <a:srgbClr val="EFD3D8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/>
          </a:p>
        </p:txBody>
      </p:sp>
      <p:sp>
        <p:nvSpPr>
          <p:cNvPr id="20" name="Text 16"/>
          <p:cNvSpPr/>
          <p:nvPr/>
        </p:nvSpPr>
        <p:spPr>
          <a:xfrm>
            <a:off x="658368" y="1822002"/>
            <a:ext cx="961734" cy="273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BEFORE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21" name="Shape 17"/>
          <p:cNvSpPr/>
          <p:nvPr/>
        </p:nvSpPr>
        <p:spPr>
          <a:xfrm>
            <a:off x="658368" y="2280514"/>
            <a:ext cx="54864" cy="5486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2" name="Text 18"/>
          <p:cNvSpPr/>
          <p:nvPr/>
        </p:nvSpPr>
        <p:spPr>
          <a:xfrm>
            <a:off x="784556" y="2258569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Reactive hiring</a:t>
            </a:r>
          </a:p>
        </p:txBody>
      </p:sp>
      <p:sp>
        <p:nvSpPr>
          <p:cNvPr id="23" name="Shape 19"/>
          <p:cNvSpPr/>
          <p:nvPr/>
        </p:nvSpPr>
        <p:spPr>
          <a:xfrm>
            <a:off x="658368" y="2428646"/>
            <a:ext cx="54864" cy="5486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4" name="Text 20"/>
          <p:cNvSpPr/>
          <p:nvPr/>
        </p:nvSpPr>
        <p:spPr>
          <a:xfrm>
            <a:off x="784556" y="2406702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Unclear roles</a:t>
            </a:r>
          </a:p>
        </p:txBody>
      </p:sp>
      <p:sp>
        <p:nvSpPr>
          <p:cNvPr id="25" name="Shape 21"/>
          <p:cNvSpPr/>
          <p:nvPr/>
        </p:nvSpPr>
        <p:spPr>
          <a:xfrm>
            <a:off x="658368" y="2576779"/>
            <a:ext cx="54864" cy="5486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6" name="Text 22"/>
          <p:cNvSpPr/>
          <p:nvPr/>
        </p:nvSpPr>
        <p:spPr>
          <a:xfrm>
            <a:off x="784556" y="2554834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Processes in people's heads</a:t>
            </a:r>
          </a:p>
        </p:txBody>
      </p:sp>
      <p:sp>
        <p:nvSpPr>
          <p:cNvPr id="27" name="Shape 23"/>
          <p:cNvSpPr/>
          <p:nvPr/>
        </p:nvSpPr>
        <p:spPr>
          <a:xfrm>
            <a:off x="658368" y="2724912"/>
            <a:ext cx="54864" cy="5486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28" name="Text 24"/>
          <p:cNvSpPr/>
          <p:nvPr/>
        </p:nvSpPr>
        <p:spPr>
          <a:xfrm>
            <a:off x="784556" y="2702967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Inconsistent SOPs</a:t>
            </a:r>
          </a:p>
        </p:txBody>
      </p:sp>
      <p:sp>
        <p:nvSpPr>
          <p:cNvPr id="29" name="Shape 25"/>
          <p:cNvSpPr/>
          <p:nvPr/>
        </p:nvSpPr>
        <p:spPr>
          <a:xfrm>
            <a:off x="658368" y="2873045"/>
            <a:ext cx="54864" cy="5486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0" name="Text 26"/>
          <p:cNvSpPr/>
          <p:nvPr/>
        </p:nvSpPr>
        <p:spPr>
          <a:xfrm>
            <a:off x="784556" y="2851100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Leadership in the details</a:t>
            </a:r>
          </a:p>
        </p:txBody>
      </p:sp>
      <p:sp>
        <p:nvSpPr>
          <p:cNvPr id="31" name="Shape 27"/>
          <p:cNvSpPr/>
          <p:nvPr/>
        </p:nvSpPr>
        <p:spPr>
          <a:xfrm>
            <a:off x="658368" y="3021178"/>
            <a:ext cx="54864" cy="5486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2" name="Text 28"/>
          <p:cNvSpPr/>
          <p:nvPr/>
        </p:nvSpPr>
        <p:spPr>
          <a:xfrm>
            <a:off x="784556" y="2999233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Slow scaling</a:t>
            </a:r>
          </a:p>
        </p:txBody>
      </p:sp>
      <p:sp>
        <p:nvSpPr>
          <p:cNvPr id="33" name="Shape 29"/>
          <p:cNvSpPr/>
          <p:nvPr/>
        </p:nvSpPr>
        <p:spPr>
          <a:xfrm>
            <a:off x="658368" y="3169310"/>
            <a:ext cx="54864" cy="5486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4" name="Text 30"/>
          <p:cNvSpPr/>
          <p:nvPr/>
        </p:nvSpPr>
        <p:spPr>
          <a:xfrm>
            <a:off x="784556" y="3147366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Hard-to-predict cost</a:t>
            </a:r>
          </a:p>
        </p:txBody>
      </p:sp>
      <p:sp>
        <p:nvSpPr>
          <p:cNvPr id="35" name="Shape 31"/>
          <p:cNvSpPr/>
          <p:nvPr/>
        </p:nvSpPr>
        <p:spPr>
          <a:xfrm>
            <a:off x="658368" y="3317443"/>
            <a:ext cx="54864" cy="54864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36" name="Text 32"/>
          <p:cNvSpPr/>
          <p:nvPr/>
        </p:nvSpPr>
        <p:spPr>
          <a:xfrm>
            <a:off x="784556" y="3295498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Fragmented reporting</a:t>
            </a:r>
          </a:p>
        </p:txBody>
      </p:sp>
      <p:sp>
        <p:nvSpPr>
          <p:cNvPr id="37" name="Shape 33"/>
          <p:cNvSpPr/>
          <p:nvPr/>
        </p:nvSpPr>
        <p:spPr>
          <a:xfrm>
            <a:off x="3284885" y="1660550"/>
            <a:ext cx="2551176" cy="2307470"/>
          </a:xfrm>
          <a:prstGeom prst="roundRect">
            <a:avLst>
              <a:gd name="adj" fmla="val 2516"/>
            </a:avLst>
          </a:prstGeom>
          <a:solidFill>
            <a:srgbClr val="F1F9FE"/>
          </a:solidFill>
          <a:ln w="12700">
            <a:solidFill>
              <a:srgbClr val="B9D8EE"/>
            </a:solidFill>
            <a:prstDash val="solid"/>
          </a:ln>
          <a:effectLst>
            <a:outerShdw blurRad="19050" dist="50800" dir="2700000" algn="bl" rotWithShape="0">
              <a:srgbClr val="1B3150">
                <a:alpha val="10000"/>
              </a:srgbClr>
            </a:outerShdw>
          </a:effectLst>
        </p:spPr>
        <p:txBody>
          <a:bodyPr/>
          <a:lstStyle/>
          <a:p>
            <a:endParaRPr lang="en-IN" sz="674"/>
          </a:p>
        </p:txBody>
      </p:sp>
      <p:sp>
        <p:nvSpPr>
          <p:cNvPr id="38" name="Text 34"/>
          <p:cNvSpPr/>
          <p:nvPr/>
        </p:nvSpPr>
        <p:spPr>
          <a:xfrm>
            <a:off x="3456432" y="1822002"/>
            <a:ext cx="1634948" cy="273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1200" b="1" dirty="0">
                <a:solidFill>
                  <a:srgbClr val="002060"/>
                </a:solidFill>
              </a:rPr>
              <a:t>WITH GCC-IN-A-BOX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39" name="Shape 35"/>
          <p:cNvSpPr/>
          <p:nvPr/>
        </p:nvSpPr>
        <p:spPr>
          <a:xfrm>
            <a:off x="3456432" y="2280514"/>
            <a:ext cx="54864" cy="54864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>
              <a:solidFill>
                <a:srgbClr val="002060"/>
              </a:solidFill>
            </a:endParaRPr>
          </a:p>
        </p:txBody>
      </p:sp>
      <p:sp>
        <p:nvSpPr>
          <p:cNvPr id="40" name="Text 36"/>
          <p:cNvSpPr/>
          <p:nvPr/>
        </p:nvSpPr>
        <p:spPr>
          <a:xfrm>
            <a:off x="3582620" y="2258569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Structured workforce planning</a:t>
            </a:r>
          </a:p>
        </p:txBody>
      </p:sp>
      <p:sp>
        <p:nvSpPr>
          <p:cNvPr id="41" name="Shape 37"/>
          <p:cNvSpPr/>
          <p:nvPr/>
        </p:nvSpPr>
        <p:spPr>
          <a:xfrm>
            <a:off x="3456432" y="2428646"/>
            <a:ext cx="54864" cy="54864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>
              <a:solidFill>
                <a:srgbClr val="002060"/>
              </a:solidFill>
            </a:endParaRPr>
          </a:p>
        </p:txBody>
      </p:sp>
      <p:sp>
        <p:nvSpPr>
          <p:cNvPr id="42" name="Text 38"/>
          <p:cNvSpPr/>
          <p:nvPr/>
        </p:nvSpPr>
        <p:spPr>
          <a:xfrm>
            <a:off x="3582620" y="2406702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Defined role scorecards</a:t>
            </a:r>
          </a:p>
        </p:txBody>
      </p:sp>
      <p:sp>
        <p:nvSpPr>
          <p:cNvPr id="43" name="Shape 39"/>
          <p:cNvSpPr/>
          <p:nvPr/>
        </p:nvSpPr>
        <p:spPr>
          <a:xfrm>
            <a:off x="3456432" y="2576779"/>
            <a:ext cx="54864" cy="54864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4" name="Text 40"/>
          <p:cNvSpPr/>
          <p:nvPr/>
        </p:nvSpPr>
        <p:spPr>
          <a:xfrm>
            <a:off x="3582620" y="2554834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Documented workflows</a:t>
            </a:r>
          </a:p>
        </p:txBody>
      </p:sp>
      <p:sp>
        <p:nvSpPr>
          <p:cNvPr id="45" name="Shape 41"/>
          <p:cNvSpPr/>
          <p:nvPr/>
        </p:nvSpPr>
        <p:spPr>
          <a:xfrm>
            <a:off x="3456432" y="2724912"/>
            <a:ext cx="54864" cy="54864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6" name="Text 42"/>
          <p:cNvSpPr/>
          <p:nvPr/>
        </p:nvSpPr>
        <p:spPr>
          <a:xfrm>
            <a:off x="3582620" y="2702967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Standardized SOPs</a:t>
            </a:r>
          </a:p>
        </p:txBody>
      </p:sp>
      <p:sp>
        <p:nvSpPr>
          <p:cNvPr id="47" name="Shape 43"/>
          <p:cNvSpPr/>
          <p:nvPr/>
        </p:nvSpPr>
        <p:spPr>
          <a:xfrm>
            <a:off x="3456432" y="2873045"/>
            <a:ext cx="54864" cy="54864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48" name="Text 44"/>
          <p:cNvSpPr/>
          <p:nvPr/>
        </p:nvSpPr>
        <p:spPr>
          <a:xfrm>
            <a:off x="3582620" y="2851100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Clear governance</a:t>
            </a:r>
          </a:p>
        </p:txBody>
      </p:sp>
      <p:sp>
        <p:nvSpPr>
          <p:cNvPr id="49" name="Shape 45"/>
          <p:cNvSpPr/>
          <p:nvPr/>
        </p:nvSpPr>
        <p:spPr>
          <a:xfrm>
            <a:off x="3456432" y="3021178"/>
            <a:ext cx="54864" cy="54864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/>
          </a:p>
        </p:txBody>
      </p:sp>
      <p:sp>
        <p:nvSpPr>
          <p:cNvPr id="50" name="Text 46"/>
          <p:cNvSpPr/>
          <p:nvPr/>
        </p:nvSpPr>
        <p:spPr>
          <a:xfrm>
            <a:off x="3582620" y="2999233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Scaling in waves</a:t>
            </a:r>
          </a:p>
        </p:txBody>
      </p:sp>
      <p:sp>
        <p:nvSpPr>
          <p:cNvPr id="51" name="Shape 47"/>
          <p:cNvSpPr/>
          <p:nvPr/>
        </p:nvSpPr>
        <p:spPr>
          <a:xfrm>
            <a:off x="3456432" y="3169310"/>
            <a:ext cx="54864" cy="54864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>
              <a:solidFill>
                <a:srgbClr val="002060"/>
              </a:solidFill>
            </a:endParaRPr>
          </a:p>
        </p:txBody>
      </p:sp>
      <p:sp>
        <p:nvSpPr>
          <p:cNvPr id="52" name="Text 48"/>
          <p:cNvSpPr/>
          <p:nvPr/>
        </p:nvSpPr>
        <p:spPr>
          <a:xfrm>
            <a:off x="3582620" y="3147366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Transparent cost model</a:t>
            </a:r>
          </a:p>
        </p:txBody>
      </p:sp>
      <p:sp>
        <p:nvSpPr>
          <p:cNvPr id="53" name="Shape 49"/>
          <p:cNvSpPr/>
          <p:nvPr/>
        </p:nvSpPr>
        <p:spPr>
          <a:xfrm>
            <a:off x="3456432" y="3317443"/>
            <a:ext cx="54864" cy="54864"/>
          </a:xfrm>
          <a:prstGeom prst="ellipse">
            <a:avLst/>
          </a:prstGeom>
          <a:solidFill>
            <a:srgbClr val="002060"/>
          </a:solidFill>
          <a:ln w="1270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IN" sz="674">
              <a:solidFill>
                <a:srgbClr val="002060"/>
              </a:solidFill>
            </a:endParaRPr>
          </a:p>
        </p:txBody>
      </p:sp>
      <p:sp>
        <p:nvSpPr>
          <p:cNvPr id="54" name="Text 50"/>
          <p:cNvSpPr/>
          <p:nvPr/>
        </p:nvSpPr>
        <p:spPr>
          <a:xfrm>
            <a:off x="3582620" y="3295498"/>
            <a:ext cx="1563624" cy="71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800" dirty="0">
                <a:solidFill>
                  <a:srgbClr val="002060"/>
                </a:solidFill>
              </a:rPr>
              <a:t>Measurable performance</a:t>
            </a:r>
          </a:p>
        </p:txBody>
      </p:sp>
      <p:sp>
        <p:nvSpPr>
          <p:cNvPr id="55" name="Text 51"/>
          <p:cNvSpPr/>
          <p:nvPr/>
        </p:nvSpPr>
        <p:spPr>
          <a:xfrm>
            <a:off x="3110789" y="2686507"/>
            <a:ext cx="137160" cy="987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74" b="1" dirty="0">
                <a:solidFill>
                  <a:srgbClr val="E7193F"/>
                </a:solidFill>
              </a:rPr>
              <a:t>→</a:t>
            </a:r>
            <a:endParaRPr lang="en-US" sz="674" dirty="0"/>
          </a:p>
        </p:txBody>
      </p:sp>
      <p:sp>
        <p:nvSpPr>
          <p:cNvPr id="64" name="Text 6">
            <a:extLst>
              <a:ext uri="{FF2B5EF4-FFF2-40B4-BE49-F238E27FC236}">
                <a16:creationId xmlns:a16="http://schemas.microsoft.com/office/drawing/2014/main" id="{8591D956-9FDE-10DB-CA7B-66D6B0904621}"/>
              </a:ext>
            </a:extLst>
          </p:cNvPr>
          <p:cNvSpPr/>
          <p:nvPr/>
        </p:nvSpPr>
        <p:spPr>
          <a:xfrm>
            <a:off x="1087425" y="522661"/>
            <a:ext cx="2633472" cy="131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C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BEFORE→ AFTER</a:t>
            </a:r>
          </a:p>
          <a:p>
            <a:endParaRPr lang="en-US" sz="1200" dirty="0">
              <a:solidFill>
                <a:srgbClr val="C00000"/>
              </a:solidFill>
            </a:endParaRPr>
          </a:p>
        </p:txBody>
      </p:sp>
      <p:grpSp>
        <p:nvGrpSpPr>
          <p:cNvPr id="65" name="Group 76">
            <a:extLst>
              <a:ext uri="{FF2B5EF4-FFF2-40B4-BE49-F238E27FC236}">
                <a16:creationId xmlns:a16="http://schemas.microsoft.com/office/drawing/2014/main" id="{9C36B991-F63A-31AF-CF54-5EE54B5D94D4}"/>
              </a:ext>
            </a:extLst>
          </p:cNvPr>
          <p:cNvGrpSpPr/>
          <p:nvPr/>
        </p:nvGrpSpPr>
        <p:grpSpPr>
          <a:xfrm>
            <a:off x="0" y="4352380"/>
            <a:ext cx="7315200" cy="217533"/>
            <a:chOff x="-2796174" y="6876053"/>
            <a:chExt cx="14706304" cy="437322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5451773-E950-EBAE-BF49-5B168B8EF060}"/>
                </a:ext>
              </a:extLst>
            </p:cNvPr>
            <p:cNvSpPr/>
            <p:nvPr/>
          </p:nvSpPr>
          <p:spPr>
            <a:xfrm>
              <a:off x="-2796174" y="6876053"/>
              <a:ext cx="14706304" cy="437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4" dirty="0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7F43AA3A-CAD0-EDFC-3370-F65A9E9FC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0005" y="6944540"/>
              <a:ext cx="1198102" cy="300345"/>
            </a:xfrm>
            <a:prstGeom prst="rect">
              <a:avLst/>
            </a:prstGeom>
          </p:spPr>
        </p:pic>
      </p:grpSp>
      <p:sp>
        <p:nvSpPr>
          <p:cNvPr id="68" name="TextBox 10">
            <a:extLst>
              <a:ext uri="{FF2B5EF4-FFF2-40B4-BE49-F238E27FC236}">
                <a16:creationId xmlns:a16="http://schemas.microsoft.com/office/drawing/2014/main" id="{A021AFFC-9BED-9379-F873-FB59A6D25B95}"/>
              </a:ext>
            </a:extLst>
          </p:cNvPr>
          <p:cNvSpPr txBox="1"/>
          <p:nvPr/>
        </p:nvSpPr>
        <p:spPr>
          <a:xfrm>
            <a:off x="463346" y="4380705"/>
            <a:ext cx="32575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Outfit" pitchFamily="50" charset="0"/>
              </a:rPr>
              <a:t>© Global Wave Dynamics All Rights Reserved</a:t>
            </a:r>
          </a:p>
        </p:txBody>
      </p:sp>
      <p:sp>
        <p:nvSpPr>
          <p:cNvPr id="69" name="TextBox 10">
            <a:extLst>
              <a:ext uri="{FF2B5EF4-FFF2-40B4-BE49-F238E27FC236}">
                <a16:creationId xmlns:a16="http://schemas.microsoft.com/office/drawing/2014/main" id="{D884A87E-EF40-73F8-004C-FE0451DDCDAF}"/>
              </a:ext>
            </a:extLst>
          </p:cNvPr>
          <p:cNvSpPr txBox="1"/>
          <p:nvPr/>
        </p:nvSpPr>
        <p:spPr>
          <a:xfrm>
            <a:off x="231127" y="4374129"/>
            <a:ext cx="1822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4122B39-DC39-4293-92DF-09B3BCEF7D6B}" type="slidenum">
              <a:rPr lang="en-US" sz="600">
                <a:solidFill>
                  <a:srgbClr val="18255E"/>
                </a:solidFill>
                <a:latin typeface="Outfit" pitchFamily="50" charset="0"/>
              </a:rPr>
              <a:pPr algn="r"/>
              <a:t>9</a:t>
            </a:fld>
            <a:endParaRPr lang="en-US" sz="600" dirty="0">
              <a:solidFill>
                <a:srgbClr val="18255E"/>
              </a:solidFill>
              <a:latin typeface="Outfit" pitchFamily="50" charset="0"/>
            </a:endParaRPr>
          </a:p>
        </p:txBody>
      </p:sp>
      <p:cxnSp>
        <p:nvCxnSpPr>
          <p:cNvPr id="70" name="Straight Connector 14">
            <a:extLst>
              <a:ext uri="{FF2B5EF4-FFF2-40B4-BE49-F238E27FC236}">
                <a16:creationId xmlns:a16="http://schemas.microsoft.com/office/drawing/2014/main" id="{421023FE-DA12-78F9-6E57-B0E27430842E}"/>
              </a:ext>
            </a:extLst>
          </p:cNvPr>
          <p:cNvCxnSpPr>
            <a:cxnSpLocks/>
          </p:cNvCxnSpPr>
          <p:nvPr/>
        </p:nvCxnSpPr>
        <p:spPr>
          <a:xfrm>
            <a:off x="420155" y="4395570"/>
            <a:ext cx="0" cy="129235"/>
          </a:xfrm>
          <a:prstGeom prst="line">
            <a:avLst/>
          </a:prstGeom>
          <a:ln>
            <a:solidFill>
              <a:srgbClr val="EA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Google Shape;140;p11" title="gwd_image-removebg-preview.png">
            <a:extLst>
              <a:ext uri="{FF2B5EF4-FFF2-40B4-BE49-F238E27FC236}">
                <a16:creationId xmlns:a16="http://schemas.microsoft.com/office/drawing/2014/main" id="{99AAFD33-3063-56F9-88CD-A713BB43F1DF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</a:blip>
          <a:srcRect r="59602"/>
          <a:stretch/>
        </p:blipFill>
        <p:spPr>
          <a:xfrm>
            <a:off x="380437" y="263820"/>
            <a:ext cx="633281" cy="41414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125</TotalTime>
  <Words>1222</Words>
  <Application>Microsoft Office PowerPoint</Application>
  <PresentationFormat>Custom</PresentationFormat>
  <Paragraphs>284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Outfit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Global Wave Dynamics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GWD's Executive Playbook - GCC-in-a-Box</dc:title>
  <dc:subject>GCC-in-a-Box Executive Playbook</dc:subject>
  <dc:creator>Global Wave Dynamics</dc:creator>
  <cp:lastModifiedBy>Vaibhav Raj</cp:lastModifiedBy>
  <cp:revision>8</cp:revision>
  <dcterms:created xsi:type="dcterms:W3CDTF">2026-08-25T17:27:48Z</dcterms:created>
  <dcterms:modified xsi:type="dcterms:W3CDTF">2026-08-26T11:20:04Z</dcterms:modified>
</cp:coreProperties>
</file>